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5" r:id="rId19"/>
    <p:sldId id="276" r:id="rId20"/>
    <p:sldId id="277" r:id="rId21"/>
    <p:sldId id="278" r:id="rId22"/>
    <p:sldId id="279" r:id="rId23"/>
    <p:sldId id="280" r:id="rId24"/>
    <p:sldId id="281" r:id="rId25"/>
    <p:sldId id="282" r:id="rId2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7062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slide" Target="../slides/slide18.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6.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d1cd493884c1ed47f632#tid=67073f7f99802500095f1a7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2350008"/>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803904"/>
            <a:ext cx="768096" cy="768096"/>
          </a:xfrm>
          <a:prstGeom prst="rect">
            <a:avLst/>
          </a:prstGeom>
        </p:spPr>
      </p:pic>
      <p:sp>
        <p:nvSpPr>
          <p:cNvPr id="6" name="MasterShapeName"/>
          <p:cNvSpPr/>
          <p:nvPr/>
        </p:nvSpPr>
        <p:spPr>
          <a:xfrm>
            <a:off x="5504688" y="235000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7" name="MasterShapeName"/>
          <p:cNvSpPr/>
          <p:nvPr/>
        </p:nvSpPr>
        <p:spPr>
          <a:xfrm>
            <a:off x="5504688" y="380390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8" name="MasterShapeName?linknodeid=08476011e&amp;color=RGB(0,96,96)">
            <a:hlinkClick r:id="rId6" action="ppaction://hlinksldjump"/>
          </p:cNvPr>
          <p:cNvSpPr/>
          <p:nvPr/>
        </p:nvSpPr>
        <p:spPr>
          <a:xfrm>
            <a:off x="6803136" y="2523744"/>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词汇斩</a:t>
            </a:r>
            <a:endParaRPr lang="en-US" sz="2400" dirty="0"/>
          </a:p>
        </p:txBody>
      </p:sp>
      <p:sp>
        <p:nvSpPr>
          <p:cNvPr id="9" name="MasterShapeName?linknodeid=2c0d0d948&amp;color=RGB(0,96,96)">
            <a:hlinkClick r:id="rId7" action="ppaction://hlinksldjump"/>
          </p:cNvPr>
          <p:cNvSpPr/>
          <p:nvPr/>
        </p:nvSpPr>
        <p:spPr>
          <a:xfrm>
            <a:off x="6803136" y="3959352"/>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语法汇</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词汇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词汇斩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语法汇">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03504" cy="694944"/>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语法汇</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P_6_BD#d27773629?pid=b8ee2a1be&amp;color=0,55,96&amp;mp=1&amp;vtp=1&amp;bt=1&amp;bbb=1&amp;h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system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been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operation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months.</a:t>
            </a:r>
            <a:r>
              <a:rPr lang="en-US" altLang="zh-CN" sz="1800" b="0" i="0" dirty="0">
                <a:solidFill>
                  <a:srgbClr val="003760"/>
                </a:solidFill>
                <a:latin typeface="Times New Roman" pitchFamily="34" charset="0"/>
                <a:ea typeface="楷体" pitchFamily="34" charset="-122"/>
                <a:cs typeface="Times New Roman" pitchFamily="34" charset="-120"/>
              </a:rPr>
              <a:t>这个系统已经运行六个月了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Times New Roman" pitchFamily="34" charset="0"/>
                <a:ea typeface="微软雅黑" pitchFamily="34" charset="-122"/>
                <a:cs typeface="Times New Roman" pitchFamily="34" charset="-120"/>
              </a:rPr>
              <a:t>hinese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garbage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classification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policy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come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operation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several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cities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中国的垃圾分类政策已经在</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多个城市实施</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airport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put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operation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2019</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72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million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passengers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annually.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2019</a:t>
            </a:r>
            <a:r>
              <a:rPr lang="en-US" altLang="zh-CN" sz="1800" b="0" i="0">
                <a:solidFill>
                  <a:srgbClr val="003760"/>
                </a:solidFill>
                <a:latin typeface="Times New Roman" pitchFamily="34" charset="0"/>
                <a:ea typeface="楷体" pitchFamily="34" charset="-122"/>
                <a:cs typeface="Times New Roman" pitchFamily="34" charset="-120"/>
              </a:rPr>
              <a:t>年投</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入运行的新国际机场每年可接待</a:t>
            </a:r>
            <a:r>
              <a:rPr lang="en-US" altLang="zh-CN" b="0" i="0" dirty="0">
                <a:solidFill>
                  <a:srgbClr val="003760"/>
                </a:solidFill>
                <a:latin typeface="Times New Roman" pitchFamily="34" charset="0"/>
                <a:ea typeface="微软雅黑" pitchFamily="34" charset="-122"/>
                <a:cs typeface="Times New Roman" pitchFamily="34" charset="-120"/>
              </a:rPr>
              <a:t>7,200</a:t>
            </a:r>
            <a:r>
              <a:rPr lang="en-US" altLang="zh-CN" b="0" i="0" dirty="0">
                <a:solidFill>
                  <a:srgbClr val="003760"/>
                </a:solidFill>
                <a:latin typeface="Times New Roman" pitchFamily="34" charset="0"/>
                <a:ea typeface="楷体" pitchFamily="34" charset="-122"/>
                <a:cs typeface="Times New Roman" pitchFamily="34" charset="-120"/>
              </a:rPr>
              <a:t>万乘客</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pic>
        <p:nvPicPr>
          <p:cNvPr id="2" name="P_6_BD#d27773629?htil=1&amp;pid=b8ee2a1be&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774936" y="1512000"/>
            <a:ext cx="1142172" cy="75057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6_BD#d27773629?htil=1&amp;pid=b8ee2a1be&amp;color=0,55,96&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8098" y="15887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d27773629?htil=1&amp;pid=b8ee2a1be&amp;color=0,55,96&amp;vtp=1&amp;bt=1&amp;bbb=1&amp;hb=1&amp;hs=1"/>
          <p:cNvSpPr/>
          <p:nvPr/>
        </p:nvSpPr>
        <p:spPr>
          <a:xfrm>
            <a:off x="502920" y="1524700"/>
            <a:ext cx="9153144" cy="7702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operate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vi</a:t>
            </a:r>
            <a:r>
              <a:rPr lang="en-US" altLang="zh-CN" sz="1800" b="0" i="0" dirty="0">
                <a:solidFill>
                  <a:srgbClr val="003760"/>
                </a:solidFill>
                <a:latin typeface="Times New Roman" pitchFamily="34" charset="0"/>
                <a:ea typeface="微软雅黑" pitchFamily="34" charset="-122"/>
                <a:cs typeface="Times New Roman" pitchFamily="34" charset="-120"/>
              </a:rPr>
              <a:t>.运转；经营，营业；动手术</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.使用;操作；经营，管理（企业或机构</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1">
                <a:solidFill>
                  <a:srgbClr val="003760"/>
                </a:solidFill>
                <a:latin typeface="Times New Roman" pitchFamily="34" charset="0"/>
                <a:ea typeface="微软雅黑" pitchFamily="34" charset="-122"/>
                <a:cs typeface="Times New Roman" pitchFamily="34" charset="-120"/>
              </a:rPr>
              <a:t>vi</a:t>
            </a:r>
            <a:r>
              <a:rPr lang="en-US" altLang="zh-CN" b="0" i="0" dirty="0">
                <a:solidFill>
                  <a:srgbClr val="003760"/>
                </a:solidFill>
                <a:latin typeface="Times New Roman" pitchFamily="34" charset="0"/>
                <a:ea typeface="微软雅黑" pitchFamily="34" charset="-122"/>
                <a:cs typeface="Times New Roman" pitchFamily="34" charset="-120"/>
              </a:rPr>
              <a:t>.&amp;</a:t>
            </a:r>
            <a:r>
              <a:rPr lang="en-US" altLang="zh-CN" b="0" i="0" dirty="0">
                <a:solidFill>
                  <a:srgbClr val="003760"/>
                </a:solidFill>
                <a:latin typeface="SimSun" pitchFamily="34" charset="0"/>
                <a:ea typeface="SimSun" pitchFamily="34" charset="-122"/>
                <a:cs typeface="SimSun" pitchFamily="34" charset="-120"/>
              </a:rPr>
              <a:t> </a:t>
            </a:r>
            <a:r>
              <a:rPr lang="en-US" altLang="zh-CN" b="0" i="1" dirty="0">
                <a:solidFill>
                  <a:srgbClr val="003760"/>
                </a:solidFill>
                <a:latin typeface="Times New Roman" pitchFamily="34" charset="0"/>
                <a:ea typeface="微软雅黑" pitchFamily="34" charset="-122"/>
                <a:cs typeface="Times New Roman" pitchFamily="34" charset="-120"/>
              </a:rPr>
              <a:t>vt</a:t>
            </a:r>
            <a:r>
              <a:rPr lang="en-US" altLang="zh-CN" b="0" i="0" dirty="0">
                <a:solidFill>
                  <a:srgbClr val="003760"/>
                </a:solidFill>
                <a:latin typeface="Times New Roman" pitchFamily="34" charset="0"/>
                <a:ea typeface="微软雅黑" pitchFamily="34" charset="-122"/>
                <a:cs typeface="Times New Roman" pitchFamily="34" charset="-120"/>
              </a:rPr>
              <a:t>.（使）运作；（使）运行</a:t>
            </a:r>
            <a:endParaRPr lang="en-US" altLang="zh-CN" sz="100" dirty="0"/>
          </a:p>
        </p:txBody>
      </p:sp>
      <mc:AlternateContent xmlns:mc="http://schemas.openxmlformats.org/markup-compatibility/2006">
        <mc:Choice xmlns:a14="http://schemas.microsoft.com/office/drawing/2010/main" Requires="a14">
          <p:sp>
            <p:nvSpPr>
              <p:cNvPr id="5" name="P_6_BD#d27773629?pid=b8ee2a1be&amp;color=0,55,96&amp;vtp=1&amp;bbb=1&amp;hb=1&amp;hs=1"/>
              <p:cNvSpPr/>
              <p:nvPr/>
            </p:nvSpPr>
            <p:spPr>
              <a:xfrm>
                <a:off x="502920" y="2341945"/>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operate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给某人/身体某部位动手术</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ho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operate</a:t>
                </a:r>
                <a:r>
                  <a:rPr lang="en-US" altLang="zh-CN" sz="100" b="0" i="0" u="sng" kern="0" spc="-99900" dirty="0">
                    <a:solidFill>
                      <a:srgbClr val="FFFFFF"/>
                    </a:solidFill>
                    <a:latin typeface="Times New Roman" pitchFamily="34" charset="0"/>
                    <a:ea typeface="微软雅黑" pitchFamily="34" charset="-122"/>
                    <a:cs typeface="Times New Roman" pitchFamily="34" charset="-120"/>
                  </a:rPr>
                  <a: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00" b="0" i="0" u="sng" kern="0" spc="-99900" dirty="0">
                    <a:solidFill>
                      <a:srgbClr val="FFFFFF"/>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system?</a:t>
                </a:r>
                <a:r>
                  <a:rPr lang="en-US" altLang="zh-CN" sz="1800" b="0" i="0" dirty="0">
                    <a:solidFill>
                      <a:srgbClr val="003760"/>
                    </a:solidFill>
                    <a:latin typeface="Times New Roman" pitchFamily="34" charset="0"/>
                    <a:ea typeface="楷体" pitchFamily="34" charset="-122"/>
                    <a:cs typeface="Times New Roman" pitchFamily="34" charset="-120"/>
                  </a:rPr>
                  <a:t>有谁知道怎么操作这个系统吗</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M</a:t>
                </a:r>
                <a:r>
                  <a:rPr lang="en-US" altLang="zh-CN" sz="1800" b="0" i="0">
                    <a:solidFill>
                      <a:srgbClr val="003760"/>
                    </a:solidFill>
                    <a:latin typeface="Times New Roman" pitchFamily="34" charset="0"/>
                    <a:ea typeface="微软雅黑" pitchFamily="34" charset="-122"/>
                    <a:cs typeface="Times New Roman" pitchFamily="34" charset="-120"/>
                  </a:rPr>
                  <a:t>ost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operate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a:t>
                </a:r>
                <a:r>
                  <a:rPr lang="en-US" altLang="zh-CN" sz="1800" b="0" i="0">
                    <a:solidFill>
                      <a:srgbClr val="003760"/>
                    </a:solidFill>
                    <a:latin typeface="Times New Roman" pitchFamily="34" charset="0"/>
                    <a:ea typeface="楷体" pitchFamily="34" charset="-122"/>
                    <a:cs typeface="Times New Roman" pitchFamily="34" charset="-120"/>
                  </a:rPr>
                  <a:t>大多数列车每天只运行一次</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有些列车每周只运行三次</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2023</m:t>
                        </m:r>
                        <m:r>
                          <a:rPr lang="en-US" altLang="zh-CN" sz="1800" baseline="-10000">
                            <a:solidFill>
                              <a:srgbClr val="003760"/>
                            </a:solidFill>
                            <a:latin typeface="Cambria Math" panose="02040503050406030204" pitchFamily="18" charset="0"/>
                          </a:rPr>
                          <m:t>年</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1</m:t>
                        </m:r>
                        <m:r>
                          <a:rPr lang="en-US" altLang="zh-CN" sz="1800" baseline="-10000">
                            <a:solidFill>
                              <a:srgbClr val="003760"/>
                            </a:solidFill>
                            <a:latin typeface="Cambria Math" panose="02040503050406030204" pitchFamily="18" charset="0"/>
                          </a:rPr>
                          <m:t>月全国新课标</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Ⅰ⋅</m:t>
                        </m:r>
                        <m:r>
                          <a:rPr lang="en-US" altLang="zh-CN" sz="1800" baseline="-10000">
                            <a:solidFill>
                              <a:srgbClr val="003760"/>
                            </a:solidFill>
                            <a:latin typeface="Cambria Math" panose="02040503050406030204" pitchFamily="18" charset="0"/>
                          </a:rPr>
                          <m:t>浙江</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aseline="-10000">
                            <a:solidFill>
                              <a:srgbClr val="003760"/>
                            </a:solidFill>
                            <a:latin typeface="Cambria Math" panose="02040503050406030204" pitchFamily="18" charset="0"/>
                          </a:rPr>
                          <m:t>改编</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operate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Times New Roman" pitchFamily="34" charset="0"/>
                    <a:ea typeface="楷体" pitchFamily="34" charset="-122"/>
                    <a:cs typeface="Times New Roman" pitchFamily="34" charset="-120"/>
                  </a:rPr>
                  <a:t>我们得给他的眼睛动手术</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b="0" i="0" dirty="0">
                    <a:solidFill>
                      <a:srgbClr val="003760"/>
                    </a:solidFill>
                    <a:latin typeface="Times New Roman" pitchFamily="34" charset="0"/>
                    <a:ea typeface="微软雅黑" pitchFamily="34" charset="-122"/>
                    <a:cs typeface="Times New Roman" pitchFamily="34" charset="-120"/>
                  </a:rPr>
                  <a:t>operator</a:t>
                </a:r>
                <a:r>
                  <a:rPr lang="en-US" altLang="zh-CN" b="0" i="0" dirty="0">
                    <a:solidFill>
                      <a:srgbClr val="003760"/>
                    </a:solidFill>
                    <a:latin typeface="SimSun" pitchFamily="34" charset="0"/>
                    <a:ea typeface="SimSun" pitchFamily="34" charset="-122"/>
                    <a:cs typeface="SimSun" pitchFamily="34" charset="-120"/>
                  </a:rPr>
                  <a:t> </a:t>
                </a:r>
                <a:r>
                  <a:rPr lang="en-US" altLang="zh-CN" b="0" i="1" dirty="0">
                    <a:solidFill>
                      <a:srgbClr val="003760"/>
                    </a:solidFill>
                    <a:latin typeface="Times New Roman" pitchFamily="34" charset="0"/>
                    <a:ea typeface="微软雅黑" pitchFamily="34" charset="-122"/>
                    <a:cs typeface="Times New Roman" pitchFamily="34" charset="-120"/>
                  </a:rPr>
                  <a:t>n</a:t>
                </a:r>
                <a:r>
                  <a:rPr lang="en-US" altLang="zh-CN" b="0" i="0" dirty="0">
                    <a:solidFill>
                      <a:srgbClr val="003760"/>
                    </a:solidFill>
                    <a:latin typeface="Times New Roman" pitchFamily="34" charset="0"/>
                    <a:ea typeface="微软雅黑" pitchFamily="34" charset="-122"/>
                    <a:cs typeface="Times New Roman" pitchFamily="34" charset="-120"/>
                  </a:rPr>
                  <a:t>.电话接线员；操作者；公司；经营者</a:t>
                </a:r>
                <a:endParaRPr lang="en-US" altLang="zh-CN" dirty="0"/>
              </a:p>
            </p:txBody>
          </p:sp>
        </mc:Choice>
        <mc:Fallback>
          <p:sp>
            <p:nvSpPr>
              <p:cNvPr id="5" name="P_6_BD#d27773629?pid=b8ee2a1be&amp;color=0,55,96&amp;vtp=1&amp;bbb=1&amp;hb=1&amp;hs=1"/>
              <p:cNvSpPr>
                <a:spLocks noRot="1" noChangeAspect="1" noMove="1" noResize="1" noEditPoints="1" noAdjustHandles="1" noChangeArrowheads="1" noChangeShapeType="1" noTextEdit="1"/>
              </p:cNvSpPr>
              <p:nvPr/>
            </p:nvSpPr>
            <p:spPr>
              <a:xfrm>
                <a:off x="502920" y="2341945"/>
                <a:ext cx="10570464" cy="2446655"/>
              </a:xfrm>
              <a:prstGeom prst="rect">
                <a:avLst/>
              </a:prstGeom>
              <a:blipFill>
                <a:blip r:embed="rId5"/>
                <a:stretch>
                  <a:fillRect l="-1384" r="-1153" b="-5721"/>
                </a:stretch>
              </a:blipFill>
              <a:ln/>
            </p:spPr>
            <p:txBody>
              <a:bodyPr/>
              <a:lstStyle/>
              <a:p>
                <a:r>
                  <a:rPr lang="zh-CN" altLang="en-US">
                    <a:noFill/>
                  </a:rPr>
                  <a:t> </a:t>
                </a:r>
              </a:p>
            </p:txBody>
          </p:sp>
        </mc:Fallback>
      </mc:AlternateContent>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P_6_BD#d27773629?pid=b8ee2a1be&amp;color=0,55,96&amp;mp=1&amp;vtp=1&amp;bt=1&amp;bbb=1&amp;hb=1"/>
          <p:cNvSpPr/>
          <p:nvPr/>
        </p:nvSpPr>
        <p:spPr>
          <a:xfrm>
            <a:off x="502920" y="1512000"/>
            <a:ext cx="10570464" cy="15733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Feeling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hurt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rejection,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bit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lip</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quietly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walked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away.</a:t>
            </a:r>
            <a:r>
              <a:rPr lang="en-US" altLang="zh-CN" sz="1800" b="1" i="0">
                <a:solidFill>
                  <a:srgbClr val="003760"/>
                </a:solidFill>
                <a:latin typeface="Times New Roman" pitchFamily="34" charset="0"/>
                <a:ea typeface="微软雅黑" pitchFamily="34" charset="-122"/>
                <a:cs typeface="Times New Roman" pitchFamily="34" charset="-120"/>
              </a:rPr>
              <a:t>因为被拒绝而觉得受到伤害，</a:t>
            </a:r>
          </a:p>
          <a:p>
            <a:pPr>
              <a:lnSpc>
                <a:spcPts val="3200"/>
              </a:lnSpc>
            </a:pPr>
            <a:r>
              <a:rPr lang="en-US" altLang="zh-CN" b="1" i="0">
                <a:solidFill>
                  <a:srgbClr val="003760"/>
                </a:solidFill>
                <a:latin typeface="Times New Roman" pitchFamily="34" charset="0"/>
                <a:ea typeface="微软雅黑" pitchFamily="34" charset="-122"/>
                <a:cs typeface="Times New Roman" pitchFamily="34" charset="-120"/>
              </a:rPr>
              <a:t>她咬了咬嘴唇</a:t>
            </a:r>
            <a:r>
              <a:rPr lang="en-US" altLang="zh-CN" b="1" i="0" dirty="0">
                <a:solidFill>
                  <a:srgbClr val="003760"/>
                </a:solidFill>
                <a:latin typeface="Times New Roman" pitchFamily="34" charset="0"/>
                <a:ea typeface="微软雅黑" pitchFamily="34" charset="-122"/>
                <a:cs typeface="Times New Roman" pitchFamily="34" charset="-120"/>
              </a:rPr>
              <a:t>，</a:t>
            </a:r>
            <a:r>
              <a:rPr lang="en-US" altLang="zh-CN" b="1" i="0">
                <a:solidFill>
                  <a:srgbClr val="003760"/>
                </a:solidFill>
                <a:latin typeface="Times New Roman" pitchFamily="34" charset="0"/>
                <a:ea typeface="微软雅黑" pitchFamily="34" charset="-122"/>
                <a:cs typeface="Times New Roman" pitchFamily="34" charset="-120"/>
              </a:rPr>
              <a:t>悄悄地走开了。</a:t>
            </a:r>
          </a:p>
          <a:p>
            <a:pPr marL="0" marR="0" lvl="0" indent="0" algn="r" defTabSz="914400" rtl="0" eaLnBrk="1" fontAlgn="auto" latinLnBrk="0" hangingPunct="1">
              <a:lnSpc>
                <a:spcPts val="32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a:t>
            </a:r>
          </a:p>
          <a:p>
            <a:pPr marL="0" marR="0" lvl="0" indent="0" algn="r" defTabSz="914400" rtl="0" eaLnBrk="1" fontAlgn="auto" latinLnBrk="0" hangingPunct="1">
              <a:lnSpc>
                <a:spcPts val="31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P18</a:t>
            </a:r>
            <a:endParaRPr lang="en-US" altLang="zh-CN" dirty="0"/>
          </a:p>
        </p:txBody>
      </p:sp>
      <p:pic>
        <p:nvPicPr>
          <p:cNvPr id="3" name="P_6_BD#d27773629?pid=b8ee2a1be&amp;color=0,55,96&amp;mp=1&amp;tib=255,255,255&amp;iip=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059829" y="2330451"/>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23218d81e?pid=1de754a2a&amp;color=0,55,96&amp;vtp=1&amp;bbb=1"/>
          <p:cNvSpPr/>
          <p:nvPr/>
        </p:nvSpPr>
        <p:spPr>
          <a:xfrm>
            <a:off x="502920" y="3164969"/>
            <a:ext cx="10570464" cy="440563"/>
          </a:xfrm>
          <a:prstGeom prst="rect">
            <a:avLst/>
          </a:prstGeom>
          <a:noFill/>
          <a:ln/>
        </p:spPr>
        <p:txBody>
          <a:bodyPr wrap="none" lIns="0" tIns="0" rIns="0" bIns="0" rtlCol="0" anchor="t"/>
          <a:lstStyle/>
          <a:p>
            <a:pPr algn="l">
              <a:lnSpc>
                <a:spcPts val="3800"/>
              </a:lnSpc>
            </a:pPr>
            <a:r>
              <a:rPr lang="en-US" altLang="zh-CN" sz="2200" b="1" i="0" dirty="0">
                <a:solidFill>
                  <a:srgbClr val="003760"/>
                </a:solidFill>
                <a:latin typeface="Times New Roman" pitchFamily="34" charset="0"/>
                <a:ea typeface="微软雅黑" pitchFamily="34" charset="-122"/>
                <a:cs typeface="Times New Roman" pitchFamily="34" charset="-120"/>
              </a:rPr>
              <a:t>2</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bite</a:t>
            </a:r>
            <a:endParaRPr lang="en-US" altLang="zh-CN" sz="2200" dirty="0"/>
          </a:p>
        </p:txBody>
      </p:sp>
      <mc:AlternateContent xmlns:mc="http://schemas.openxmlformats.org/markup-compatibility/2006">
        <mc:Choice xmlns:a14="http://schemas.microsoft.com/office/drawing/2010/main" Requires="a14">
          <p:sp>
            <p:nvSpPr>
              <p:cNvPr id="6" name="P_6#8515b0c6a?sp=1&amp;pid=23218d81e&amp;color=0,55,96&amp;vtp=1&amp;bbb=1"/>
              <p:cNvSpPr/>
              <p:nvPr/>
            </p:nvSpPr>
            <p:spPr>
              <a:xfrm>
                <a:off x="502920" y="3643838"/>
                <a:ext cx="10570464" cy="2383155"/>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vt</a:t>
                </a:r>
                <a:r>
                  <a:rPr lang="en-US" altLang="zh-CN" sz="1800" b="1" i="0" dirty="0">
                    <a:solidFill>
                      <a:srgbClr val="003760"/>
                    </a:solidFill>
                    <a:latin typeface="Times New Roman" pitchFamily="34" charset="0"/>
                    <a:ea typeface="微软雅黑" pitchFamily="34" charset="-122"/>
                    <a:cs typeface="Times New Roman" pitchFamily="34" charset="-120"/>
                  </a:rPr>
                  <a:t>.&amp;</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vi</a:t>
                </a:r>
                <a:r>
                  <a:rPr lang="en-US" altLang="zh-CN" sz="1800" b="1" i="0" dirty="0">
                    <a:solidFill>
                      <a:srgbClr val="003760"/>
                    </a:solidFill>
                    <a:latin typeface="Times New Roman" pitchFamily="34" charset="0"/>
                    <a:ea typeface="微软雅黑" pitchFamily="34" charset="-122"/>
                    <a:cs typeface="Times New Roman" pitchFamily="34" charset="-120"/>
                  </a:rPr>
                  <a:t>.（bit,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bitten）咬；叮；蜇</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O</a:t>
                </a:r>
                <a:r>
                  <a:rPr lang="en-US" altLang="zh-CN" sz="1800" b="0" i="0">
                    <a:solidFill>
                      <a:srgbClr val="003760"/>
                    </a:solidFill>
                    <a:latin typeface="Times New Roman" pitchFamily="34" charset="0"/>
                    <a:ea typeface="微软雅黑" pitchFamily="34" charset="-122"/>
                    <a:cs typeface="Times New Roman" pitchFamily="34" charset="-120"/>
                  </a:rPr>
                  <a:t>nce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bitten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shy.</a:t>
                </a:r>
                <a:r>
                  <a:rPr lang="en-US" altLang="zh-CN" sz="1800" b="0" i="0" dirty="0">
                    <a:solidFill>
                      <a:srgbClr val="003760"/>
                    </a:solidFill>
                    <a:latin typeface="Times New Roman" pitchFamily="34" charset="0"/>
                    <a:ea typeface="楷体" pitchFamily="34" charset="-122"/>
                    <a:cs typeface="Times New Roman" pitchFamily="34" charset="-120"/>
                  </a:rPr>
                  <a:t>一朝被蛇咬</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十年怕井绳</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aseline="-10000">
                            <a:solidFill>
                              <a:srgbClr val="003760"/>
                            </a:solidFill>
                            <a:latin typeface="Cambria Math" panose="02040503050406030204" pitchFamily="18" charset="0"/>
                          </a:rPr>
                          <m:t>谚语</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a:t>
                </a:r>
                <a:r>
                  <a:rPr lang="en-US" altLang="zh-CN" sz="100" b="0" i="0" kern="0" spc="-99900">
                    <a:solidFill>
                      <a:srgbClr val="FFFFFF"/>
                    </a:solidFill>
                    <a:latin typeface="Times New Roman" pitchFamily="34" charset="0"/>
                    <a:ea typeface="微软雅黑" pitchFamily="34" charset="-122"/>
                    <a:cs typeface="Times New Roman" pitchFamily="34" charset="-120"/>
                  </a:rPr>
                  <a:t>m&gt;</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off=bite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sth咬下某物</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back=bite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back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忍住不说出某事；不流露情感</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tongue强忍住不说（避免祸从口出）</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large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chunk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apple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down.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她咬下一大块苹果</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然后坐下了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mc:Choice>
        <mc:Fallback>
          <p:sp>
            <p:nvSpPr>
              <p:cNvPr id="6" name="P_6#8515b0c6a?sp=1&amp;pid=23218d81e&amp;color=0,55,96&amp;vtp=1&amp;bbb=1"/>
              <p:cNvSpPr>
                <a:spLocks noRot="1" noChangeAspect="1" noMove="1" noResize="1" noEditPoints="1" noAdjustHandles="1" noChangeArrowheads="1" noChangeShapeType="1" noTextEdit="1"/>
              </p:cNvSpPr>
              <p:nvPr/>
            </p:nvSpPr>
            <p:spPr>
              <a:xfrm>
                <a:off x="502920" y="3643838"/>
                <a:ext cx="10570464" cy="2383155"/>
              </a:xfrm>
              <a:prstGeom prst="rect">
                <a:avLst/>
              </a:prstGeom>
              <a:blipFill>
                <a:blip r:embed="rId4"/>
                <a:stretch>
                  <a:fillRect l="-1384" b="-5882"/>
                </a:stretch>
              </a:blipFill>
              <a:ln/>
            </p:spPr>
            <p:txBody>
              <a:bodyPr/>
              <a:lstStyle/>
              <a:p>
                <a:r>
                  <a:rPr lang="zh-CN" altLang="en-US">
                    <a:noFill/>
                  </a:rPr>
                  <a:t> </a:t>
                </a:r>
              </a:p>
            </p:txBody>
          </p:sp>
        </mc:Fallback>
      </mc:AlternateContent>
      <p:pic>
        <p:nvPicPr>
          <p:cNvPr id="7" name="P_6_BD#8515b0c6a?pid=23218d81e&amp;color=0,55,96&amp;tib=255,255,255&amp;iip=6&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12096" y="4633677"/>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6_BD#8515b0c6a?pid=23218d81e&amp;color=0,55,96&amp;mp=1&amp;vtp=1&amp;bt=1&amp;bbb=1&amp;hb=1"/>
              <p:cNvSpPr/>
              <p:nvPr/>
            </p:nvSpPr>
            <p:spPr>
              <a:xfrm>
                <a:off x="502920" y="1512000"/>
                <a:ext cx="10570464" cy="4415155"/>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bit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urge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exactly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他抑制住了说出自己对他们所有人的确</a:t>
                </a:r>
              </a:p>
              <a:p>
                <a:pPr>
                  <a:lnSpc>
                    <a:spcPts val="3200"/>
                  </a:lnSpc>
                </a:pPr>
                <a:r>
                  <a:rPr lang="en-US" altLang="zh-CN" sz="1800" b="0" i="0">
                    <a:solidFill>
                      <a:srgbClr val="003760"/>
                    </a:solidFill>
                    <a:latin typeface="Times New Roman" pitchFamily="34" charset="0"/>
                    <a:ea typeface="楷体" pitchFamily="34" charset="-122"/>
                    <a:cs typeface="Times New Roman" pitchFamily="34" charset="-120"/>
                  </a:rPr>
                  <a:t>切看法的冲动</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aseline="-10000">
                            <a:solidFill>
                              <a:srgbClr val="003760"/>
                            </a:solidFill>
                            <a:latin typeface="Cambria Math" panose="02040503050406030204" pitchFamily="18" charset="0"/>
                          </a:rPr>
                          <m:t>牛津高阶</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It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bite</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your</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tongue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controversial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issues.</a:t>
                </a:r>
                <a:r>
                  <a:rPr lang="en-US" altLang="zh-CN" b="0" i="0">
                    <a:solidFill>
                      <a:srgbClr val="003760"/>
                    </a:solidFill>
                    <a:latin typeface="Times New Roman" pitchFamily="34" charset="0"/>
                    <a:ea typeface="楷体" pitchFamily="34" charset="-122"/>
                    <a:cs typeface="Times New Roman" pitchFamily="34" charset="-120"/>
                  </a:rPr>
                  <a:t>对有争议的话题还是忍住不说为妙</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1"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1"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.［C］咬；（咬下的）一口；咬伤</a:t>
                </a:r>
                <a:r>
                  <a:rPr kumimoji="0" lang="en-US" altLang="zh-CN" sz="1800" b="1"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1"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［C,常用单数］（上下牙齿的）咬合</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change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bite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connected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development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agriculture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Neolithic</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period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这种咬合</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的变化与新石器时代农业的发展有关</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2022</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全国新高考</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Ⅰ⋅</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改编</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take/have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sth咬下一口某物</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简单的一餐</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daughter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takes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Snow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took</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bite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poisonous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apple.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我的女儿同情咬了一口毒</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苹果的白雪公主</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just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time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bite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before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movie.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电影开演之前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我们只够时间匆匆吃一点东西</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mc:Choice>
        <mc:Fallback>
          <p:sp>
            <p:nvSpPr>
              <p:cNvPr id="2" name="P_6_BD#8515b0c6a?pid=23218d81e&amp;color=0,55,96&amp;mp=1&amp;vtp=1&amp;bt=1&amp;bbb=1&amp;hb=1"/>
              <p:cNvSpPr>
                <a:spLocks noRot="1" noChangeAspect="1" noMove="1" noResize="1" noEditPoints="1" noAdjustHandles="1" noChangeArrowheads="1" noChangeShapeType="1" noTextEdit="1"/>
              </p:cNvSpPr>
              <p:nvPr/>
            </p:nvSpPr>
            <p:spPr>
              <a:xfrm>
                <a:off x="502920" y="1512000"/>
                <a:ext cx="10570464" cy="4415155"/>
              </a:xfrm>
              <a:prstGeom prst="rect">
                <a:avLst/>
              </a:prstGeom>
              <a:blipFill>
                <a:blip r:embed="rId3"/>
                <a:stretch>
                  <a:fillRect l="-1384" t="-276" r="-1384" b="-3315"/>
                </a:stretch>
              </a:blipFill>
              <a:ln/>
            </p:spPr>
            <p:txBody>
              <a:bodyPr/>
              <a:lstStyle/>
              <a:p>
                <a:r>
                  <a:rPr lang="zh-CN" altLang="en-US">
                    <a:noFill/>
                  </a:rPr>
                  <a:t> </a:t>
                </a:r>
              </a:p>
            </p:txBody>
          </p:sp>
        </mc:Fallback>
      </mc:AlternateContent>
      <p:pic>
        <p:nvPicPr>
          <p:cNvPr id="4" name="P_6_BD#8515b0c6a?pid=23218d81e&amp;color=0,55,96&amp;mp=1&amp;tib=255,255,255&amp;iip=7&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4242436"/>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P_6_BD#8515b0c6a?pid=23218d81e&amp;color=0,55,96&amp;mp=1&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Despite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difficult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situation,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Bethune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did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whatever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could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assist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Chinese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people</a:t>
            </a:r>
            <a:r>
              <a:rPr lang="en-US" altLang="zh-CN" sz="1800" b="1" i="0">
                <a:solidFill>
                  <a:srgbClr val="003760"/>
                </a:solidFill>
                <a:latin typeface="Times New Roman" pitchFamily="34" charset="0"/>
                <a:ea typeface="微软雅黑" pitchFamily="34" charset="-122"/>
                <a:cs typeface="Times New Roman" pitchFamily="34" charset="-120"/>
              </a:rPr>
              <a:t>.尽管条</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件艰苦</a:t>
            </a:r>
            <a:r>
              <a:rPr lang="en-US" altLang="zh-CN" b="1" i="0" dirty="0">
                <a:solidFill>
                  <a:srgbClr val="003760"/>
                </a:solidFill>
                <a:latin typeface="Times New Roman" pitchFamily="34" charset="0"/>
                <a:ea typeface="微软雅黑" pitchFamily="34" charset="-122"/>
                <a:cs typeface="Times New Roman" pitchFamily="34" charset="-120"/>
              </a:rPr>
              <a:t>，</a:t>
            </a:r>
            <a:r>
              <a:rPr lang="en-US" altLang="zh-CN" b="1" i="0">
                <a:solidFill>
                  <a:srgbClr val="003760"/>
                </a:solidFill>
                <a:latin typeface="Times New Roman" pitchFamily="34" charset="0"/>
                <a:ea typeface="微软雅黑" pitchFamily="34" charset="-122"/>
                <a:cs typeface="Times New Roman" pitchFamily="34" charset="-120"/>
              </a:rPr>
              <a:t>白求恩医生还是竭尽所能帮助中国人民。</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教材P18</a:t>
            </a:r>
            <a:endParaRPr lang="en-US" altLang="zh-CN" dirty="0"/>
          </a:p>
        </p:txBody>
      </p:sp>
      <p:pic>
        <p:nvPicPr>
          <p:cNvPr id="3" name="P_6_BD#8515b0c6a?pid=23218d81e&amp;color=0,55,96&amp;mp=1&amp;tib=255,255,255&amp;iip=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84c7b9c11?pid=1de754a2a&amp;color=0,55,96&amp;vtp=1&amp;bbb=1"/>
          <p:cNvSpPr/>
          <p:nvPr/>
        </p:nvSpPr>
        <p:spPr>
          <a:xfrm>
            <a:off x="502920" y="27917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3</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assist</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vi</a:t>
            </a:r>
            <a:r>
              <a:rPr lang="en-US" altLang="zh-CN" sz="2200" b="1" i="0" dirty="0">
                <a:solidFill>
                  <a:srgbClr val="003760"/>
                </a:solidFill>
                <a:latin typeface="Times New Roman" pitchFamily="34" charset="0"/>
                <a:ea typeface="微软雅黑" pitchFamily="34" charset="-122"/>
                <a:cs typeface="Times New Roman" pitchFamily="34" charset="-120"/>
              </a:rPr>
              <a:t>.&amp;</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vt</a:t>
            </a:r>
            <a:r>
              <a:rPr lang="en-US" altLang="zh-CN" sz="2200" b="1" i="0" dirty="0">
                <a:solidFill>
                  <a:srgbClr val="003760"/>
                </a:solidFill>
                <a:latin typeface="Times New Roman" pitchFamily="34" charset="0"/>
                <a:ea typeface="微软雅黑" pitchFamily="34" charset="-122"/>
                <a:cs typeface="Times New Roman" pitchFamily="34" charset="-120"/>
              </a:rPr>
              <a:t>.帮助；援助</a:t>
            </a:r>
            <a:endParaRPr lang="en-US" altLang="zh-CN" sz="2200" dirty="0"/>
          </a:p>
        </p:txBody>
      </p:sp>
      <p:pic>
        <p:nvPicPr>
          <p:cNvPr id="6" name="P_6_BD#089866c7a?pid=84c7b9c11&amp;color=0,55,96&amp;tib=255,255,255&amp;iip=9&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3352089"/>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P_6_BD#089866c7a?pid=84c7b9c11&amp;color=0,55,96&amp;vtp=1&amp;bbb=1"/>
          <p:cNvSpPr/>
          <p:nvPr/>
        </p:nvSpPr>
        <p:spPr>
          <a:xfrm>
            <a:off x="502920" y="3288081"/>
            <a:ext cx="10570464" cy="16084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assist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在某方面帮助（</a:t>
            </a:r>
            <a:r>
              <a:rPr lang="en-US" altLang="zh-CN" sz="1800" b="0" i="0">
                <a:solidFill>
                  <a:srgbClr val="003760"/>
                </a:solidFill>
                <a:latin typeface="Times New Roman" pitchFamily="34" charset="0"/>
                <a:ea typeface="微软雅黑" pitchFamily="34" charset="-122"/>
                <a:cs typeface="Times New Roman" pitchFamily="34" charset="-120"/>
              </a:rPr>
              <a:t>某人）</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sth=assist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帮助某人做某事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employed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manager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duties.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她受雇帮助经理处理事务</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always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parents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doing/to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dishes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after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meals.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饭后我总是帮助我的父母洗碗</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pic>
        <p:nvPicPr>
          <p:cNvPr id="2" name="P_6_BD#089866c7a?pid=84c7b9c11&amp;color=0,55,96&amp;mp=1&amp;tib=255,255,255&amp;iip=10&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15760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089866c7a?pid=84c7b9c11&amp;color=0,55,96&amp;mp=1&amp;vtp=1&amp;bt=1&amp;bbb=1"/>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assistance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.［U］援助；帮助</a:t>
            </a:r>
            <a:r>
              <a:rPr lang="en-US" altLang="zh-CN" sz="1800" b="0" i="0">
                <a:solidFill>
                  <a:srgbClr val="003760"/>
                </a:solidFill>
                <a:latin typeface="Times New Roman" pitchFamily="34" charset="0"/>
                <a:ea typeface="微软雅黑" pitchFamily="34" charset="-122"/>
                <a:cs typeface="Times New Roman" pitchFamily="34" charset="-120"/>
              </a:rPr>
              <a:t>；支持</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前来帮助某人</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assistance=with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help/aid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sb在某人的帮助下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worried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couldn't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finish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task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time,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John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came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assistance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当他担心不能</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按时完成任务的时候</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约翰来帮他了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assistance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maths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teacher,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much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progress.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在他的数学老师的帮助下</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他取得</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了很大的进步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②assistant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.［C］助手；助理</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.助理的；助教的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professor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psychology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Ohio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University.</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她是俄亥俄州立大学的心理学助理教授</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P_6_BD#089866c7a?pid=84c7b9c11&amp;color=0,55,96&amp;mp=1&amp;vtp=1&amp;bt=1&amp;bbb=1&amp;hb=1"/>
          <p:cNvSpPr/>
          <p:nvPr/>
        </p:nvSpPr>
        <p:spPr>
          <a:xfrm>
            <a:off x="502920" y="1512000"/>
            <a:ext cx="10570464" cy="16505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After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Bethune's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death,</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Chairman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Mao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Zedong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wrote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article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memory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him,</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which</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he</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praised</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Bethune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hero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remembered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China.白求恩医生去世后</a:t>
            </a:r>
            <a:r>
              <a:rPr lang="en-US" altLang="zh-CN" sz="1800" b="1" i="0">
                <a:solidFill>
                  <a:srgbClr val="003760"/>
                </a:solidFill>
                <a:latin typeface="Times New Roman" pitchFamily="34" charset="0"/>
                <a:ea typeface="微软雅黑" pitchFamily="34" charset="-122"/>
                <a:cs typeface="Times New Roman" pitchFamily="34" charset="-120"/>
              </a:rPr>
              <a:t>，毛泽东主席写了一篇文</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章纪念他</a:t>
            </a:r>
            <a:r>
              <a:rPr lang="en-US" altLang="zh-CN" b="1" i="0" dirty="0">
                <a:solidFill>
                  <a:srgbClr val="003760"/>
                </a:solidFill>
                <a:latin typeface="Times New Roman" pitchFamily="34" charset="0"/>
                <a:ea typeface="微软雅黑" pitchFamily="34" charset="-122"/>
                <a:cs typeface="Times New Roman" pitchFamily="34" charset="-120"/>
              </a:rPr>
              <a:t>，文中称赞白求恩医生是一名英雄，</a:t>
            </a:r>
            <a:r>
              <a:rPr lang="en-US" altLang="zh-CN" b="1" i="0">
                <a:solidFill>
                  <a:srgbClr val="003760"/>
                </a:solidFill>
                <a:latin typeface="Times New Roman" pitchFamily="34" charset="0"/>
                <a:ea typeface="微软雅黑" pitchFamily="34" charset="-122"/>
                <a:cs typeface="Times New Roman" pitchFamily="34" charset="-120"/>
              </a:rPr>
              <a:t>在中国将被铭记。</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教材P18</a:t>
            </a:r>
            <a:endParaRPr lang="en-US" altLang="zh-CN" dirty="0"/>
          </a:p>
        </p:txBody>
      </p:sp>
      <p:pic>
        <p:nvPicPr>
          <p:cNvPr id="3" name="P_6_BD#089866c7a?pid=84c7b9c11&amp;color=0,55,96&amp;mp=1&amp;tib=255,255,255&amp;iip=1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74694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3226531f5?pid=1de754a2a&amp;color=0,55,96&amp;vtp=1&amp;bbb=1"/>
          <p:cNvSpPr/>
          <p:nvPr/>
        </p:nvSpPr>
        <p:spPr>
          <a:xfrm>
            <a:off x="502920" y="31981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4</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memory</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.［C,U］记忆力</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［C］回忆</a:t>
            </a:r>
            <a:endParaRPr lang="en-US" altLang="zh-CN" sz="2200" dirty="0"/>
          </a:p>
        </p:txBody>
      </p:sp>
      <p:sp>
        <p:nvSpPr>
          <p:cNvPr id="6" name="P_6_BD#510d5c1f0?pid=3226531f5&amp;color=0,55,96&amp;vtp=1&amp;bbb=1"/>
          <p:cNvSpPr/>
          <p:nvPr/>
        </p:nvSpPr>
        <p:spPr>
          <a:xfrm>
            <a:off x="502920" y="3694481"/>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slipped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我不记得他的电话号码了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photograph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pleasant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memories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这张照片唤起了许多美好的回忆</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memory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为了纪念（已故的）某人</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memory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的记忆力</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good/bad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memory记忆力好/不好</a:t>
            </a:r>
            <a:endParaRPr lang="en-US" altLang="zh-CN" sz="1800" dirty="0"/>
          </a:p>
        </p:txBody>
      </p:sp>
      <p:pic>
        <p:nvPicPr>
          <p:cNvPr id="7" name="P_6_BD#510d5c1f0?pid=3226531f5&amp;color=0,55,96&amp;tib=255,255,255&amp;iip=1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4594149"/>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6_BD#510d5c1f0?pid=3226531f5&amp;color=0,55,96&amp;mp=1&amp;vtp=1&amp;bt=1&amp;bbb=1&amp;h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memory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war</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为了纪念那些在战争中死去的人们而建立的雕</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像</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aseline="-10000">
                            <a:solidFill>
                              <a:srgbClr val="003760"/>
                            </a:solidFill>
                            <a:latin typeface="Cambria Math" panose="02040503050406030204" pitchFamily="18" charset="0"/>
                          </a:rPr>
                          <m:t>朗文当代</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have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good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memory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我们往往记</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得那些能够刺激我们的感官或唤起我们情感的事物</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①memorial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仅用于名词前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）纪念的；追悼的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.纪念碑；纪念物；纪念品</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memorial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的纪念碑；</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的纪念物</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painting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lasting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memorial</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remarkable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woman.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这幅油画将成为对一位杰出女性的永久纪念</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②memorise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.记住；记忆</a:t>
                </a:r>
                <a:endParaRPr lang="en-US" altLang="zh-CN" dirty="0"/>
              </a:p>
            </p:txBody>
          </p:sp>
        </mc:Choice>
        <mc:Fallback>
          <p:sp>
            <p:nvSpPr>
              <p:cNvPr id="2" name="P_6_BD#510d5c1f0?pid=3226531f5&amp;color=0,55,96&amp;mp=1&amp;vtp=1&amp;bt=1&amp;bbb=1&amp;hb=1"/>
              <p:cNvSpPr>
                <a:spLocks noRot="1" noChangeAspect="1" noMove="1" noResize="1" noEditPoints="1" noAdjustHandles="1" noChangeArrowheads="1" noChangeShapeType="1" noTextEdit="1"/>
              </p:cNvSpPr>
              <p:nvPr/>
            </p:nvSpPr>
            <p:spPr>
              <a:xfrm>
                <a:off x="502920" y="1512000"/>
                <a:ext cx="10570464" cy="3284855"/>
              </a:xfrm>
              <a:prstGeom prst="rect">
                <a:avLst/>
              </a:prstGeom>
              <a:blipFill>
                <a:blip r:embed="rId3"/>
                <a:stretch>
                  <a:fillRect l="-1384" r="-5709" b="-4453"/>
                </a:stretch>
              </a:blipFill>
              <a:ln/>
            </p:spPr>
            <p:txBody>
              <a:bodyPr/>
              <a:lstStyle/>
              <a:p>
                <a:r>
                  <a:rPr lang="zh-CN" altLang="en-US">
                    <a:noFill/>
                  </a:rPr>
                  <a:t> </a:t>
                </a:r>
              </a:p>
            </p:txBody>
          </p:sp>
        </mc:Fallback>
      </mc:AlternateContent>
      <p:pic>
        <p:nvPicPr>
          <p:cNvPr id="3" name="P_6_BD#510d5c1f0?pid=3226531f5&amp;color=0,55,96&amp;mp=1&amp;tib=255,255,255&amp;iip=1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8098" y="3339911"/>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C_4_BD#e9e2c215f?pid=2c0d0d948&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现在分词作宾语补足语</a:t>
            </a:r>
            <a:endParaRPr lang="en-US" altLang="zh-CN" sz="2200" dirty="0"/>
          </a:p>
        </p:txBody>
      </p:sp>
      <p:sp>
        <p:nvSpPr>
          <p:cNvPr id="3" name="P_5_BD#39e696279?pid=e9e2c215f&amp;color=0,55,96&amp;vtp=1&amp;bbb=1"/>
          <p:cNvSpPr/>
          <p:nvPr/>
        </p:nvSpPr>
        <p:spPr>
          <a:xfrm>
            <a:off x="502920" y="2008625"/>
            <a:ext cx="10570464" cy="4123055"/>
          </a:xfrm>
          <a:prstGeom prst="rect">
            <a:avLst/>
          </a:prstGeom>
          <a:noFill/>
          <a:ln/>
        </p:spPr>
        <p:txBody>
          <a:bodyPr wrap="none" lIns="0" tIns="0" rIns="0" bIns="0" rtlCol="0" anchor="t"/>
          <a:lstStyle/>
          <a:p>
            <a:pPr algn="l">
              <a:lnSpc>
                <a:spcPts val="3300"/>
              </a:lnSpc>
            </a:pPr>
            <a:r>
              <a:rPr lang="en-US" altLang="zh-CN" sz="1800" b="0" i="0" spc="-100" dirty="0">
                <a:solidFill>
                  <a:srgbClr val="003760"/>
                </a:solidFill>
                <a:latin typeface="Times New Roman" pitchFamily="34" charset="0"/>
                <a:ea typeface="微软雅黑" pitchFamily="34" charset="-122"/>
                <a:cs typeface="Times New Roman" pitchFamily="34" charset="-120"/>
              </a:rPr>
              <a:t>现在分词作宾语补足语，表示正在进行的主动性的动作或一种状态。</a:t>
            </a:r>
            <a:r>
              <a:rPr lang="en-US" altLang="zh-CN" sz="1800" b="0" i="0" spc="-100">
                <a:solidFill>
                  <a:srgbClr val="003760"/>
                </a:solidFill>
                <a:latin typeface="Times New Roman" pitchFamily="34" charset="0"/>
                <a:ea typeface="微软雅黑" pitchFamily="34" charset="-122"/>
                <a:cs typeface="Times New Roman" pitchFamily="34" charset="-120"/>
              </a:rPr>
              <a:t>能用现在分词作宾语补足语的几类动词有：</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（1）感官动词（词组），常见的有find,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feel,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listen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smell,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notice,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observe,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watch等。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returned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school,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found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stranger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standing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gate.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当我们回到学校时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我们发现一个陌</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生人站在大门口</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feel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sweat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trickling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down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back.</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我能感觉到汗水正顺着我的背淌下来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heard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someone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calling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name.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我听见有人在喊我的名字</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listening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birds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singing</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她正在听鸟儿歌唱</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window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children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playing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yard.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我们可以从窗口看见孩子们正在院子里</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玩耍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window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watch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walking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past.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我坐在窗边</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看着人来人往</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spc="-1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P_5_BD#39e696279?sp=1&amp;pid=e9e2c215f&amp;color=0,55,96&amp;vtp=1&amp;bt=1&amp;bbb=1&amp;hb=1"/>
          <p:cNvSpPr/>
          <p:nvPr/>
        </p:nvSpPr>
        <p:spPr>
          <a:xfrm>
            <a:off x="502920" y="1508760"/>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（2）使役动词，常见的有have,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catch等。</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a:solidFill>
                  <a:srgbClr val="003760"/>
                </a:solidFill>
                <a:latin typeface="Times New Roman" pitchFamily="34" charset="0"/>
                <a:ea typeface="微软雅黑" pitchFamily="34" charset="-122"/>
                <a:cs typeface="Times New Roman" pitchFamily="34" charset="-120"/>
              </a:rPr>
              <a:t>on't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leave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waiting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rain.</a:t>
            </a:r>
            <a:r>
              <a:rPr lang="en-US" altLang="zh-CN" sz="1800" b="0" i="0" dirty="0">
                <a:solidFill>
                  <a:srgbClr val="003760"/>
                </a:solidFill>
                <a:latin typeface="Times New Roman" pitchFamily="34" charset="0"/>
                <a:ea typeface="楷体" pitchFamily="34" charset="-122"/>
                <a:cs typeface="Times New Roman" pitchFamily="34" charset="-120"/>
              </a:rPr>
              <a:t>别让她在外边雨里等着</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注</a:t>
            </a:r>
            <a:r>
              <a:rPr lang="en-US" altLang="zh-CN" sz="1800" b="0" i="0">
                <a:solidFill>
                  <a:srgbClr val="003760"/>
                </a:solidFill>
                <a:latin typeface="Times New Roman" pitchFamily="34" charset="0"/>
                <a:ea typeface="微软雅黑" pitchFamily="34" charset="-122"/>
                <a:cs typeface="Times New Roman" pitchFamily="34" charset="-120"/>
              </a:rPr>
              <a:t>意</a:t>
            </a:r>
            <a:r>
              <a:rPr lang="en-US" altLang="zh-CN" sz="1800" b="0" i="0" dirty="0">
                <a:solidFill>
                  <a:srgbClr val="003760"/>
                </a:solidFill>
                <a:latin typeface="Times New Roman" pitchFamily="34" charset="0"/>
                <a:ea typeface="微软雅黑" pitchFamily="34" charset="-122"/>
                <a:cs typeface="Times New Roman" pitchFamily="34" charset="-120"/>
              </a:rPr>
              <a:t>：当句子转换为被动结构时,主动结构中作宾语补足语的现在分词便转换为主语补足语。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singing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singing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他们听到他正在隔壁</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房间唱歌</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c336b4c95.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2</a:t>
            </a:r>
            <a:endParaRPr lang="en-US" altLang="zh-CN" sz="5400" dirty="0"/>
          </a:p>
        </p:txBody>
      </p:sp>
      <p:sp>
        <p:nvSpPr>
          <p:cNvPr id="3" name="C_1_BD#c336b4c95.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Morals</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and</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Virtues</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P_5_BD#39e696279?pid=e9e2c215f&amp;color=0,55,96&amp;vtp=1&amp;bt=1&amp;bbb=1&amp;hb=1"/>
          <p:cNvSpPr/>
          <p:nvPr/>
        </p:nvSpPr>
        <p:spPr>
          <a:xfrm>
            <a:off x="502920" y="1517904"/>
            <a:ext cx="10570464" cy="45421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特别注意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watch等感官动词之后用现在分词和动词不定式（</a:t>
            </a:r>
            <a:r>
              <a:rPr lang="en-US" altLang="zh-CN" sz="1800" b="0" i="0" dirty="0">
                <a:solidFill>
                  <a:srgbClr val="003760"/>
                </a:solidFill>
                <a:latin typeface="Times New Roman" pitchFamily="34" charset="0"/>
                <a:ea typeface="楷体" pitchFamily="34" charset="-122"/>
                <a:cs typeface="Times New Roman" pitchFamily="34" charset="-120"/>
              </a:rPr>
              <a:t>在主动句中一般省略</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Times New Roman" pitchFamily="34" charset="0"/>
                <a:ea typeface="微软雅黑" pitchFamily="34" charset="-122"/>
                <a:cs typeface="Times New Roman" pitchFamily="34" charset="-120"/>
              </a:rPr>
              <a:t>）作宾</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语补足语的区别</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前者表示动作正在进行，而后者表示（或强调）动作从开始到结束的全过程或经常发生的动作。</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doing</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experiment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我们走过教室</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看见那位老师正在</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做实验</a:t>
            </a:r>
            <a:r>
              <a:rPr lang="en-US" altLang="zh-CN" sz="1800" b="0" i="0" dirty="0">
                <a:solidFill>
                  <a:srgbClr val="003760"/>
                </a:solidFill>
                <a:latin typeface="Times New Roman" pitchFamily="34" charset="0"/>
                <a:ea typeface="微软雅黑" pitchFamily="34" charset="-122"/>
                <a:cs typeface="Times New Roman" pitchFamily="34" charset="-120"/>
              </a:rPr>
              <a:t>。（只在走过教室时看见老师正在做实验）</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experiment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我们坐了一个小时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看那位老师做实验</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一个小时之内看老师做完了实验）</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短暂性动词之后使用动词不定式作宾语补足语表示一次性动作</a:t>
            </a:r>
            <a:r>
              <a:rPr lang="en-US" altLang="zh-CN" sz="1800" b="0" i="0">
                <a:solidFill>
                  <a:srgbClr val="003760"/>
                </a:solidFill>
                <a:latin typeface="Times New Roman" pitchFamily="34" charset="0"/>
                <a:ea typeface="微软雅黑" pitchFamily="34" charset="-122"/>
                <a:cs typeface="Times New Roman" pitchFamily="34" charset="-120"/>
              </a:rPr>
              <a:t>，而使用现在分词作宾语补足语表示</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反复的动作</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slam</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我们听到门砰地关上了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（一次性动作）</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heard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door</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slamming</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我们听见门在砰砰地响</a:t>
            </a:r>
            <a:r>
              <a:rPr lang="en-US" altLang="zh-CN" b="0" i="0" dirty="0">
                <a:solidFill>
                  <a:srgbClr val="003760"/>
                </a:solidFill>
                <a:latin typeface="Times New Roman" pitchFamily="34" charset="0"/>
                <a:ea typeface="微软雅黑" pitchFamily="34" charset="-122"/>
                <a:cs typeface="Times New Roman" pitchFamily="34" charset="-120"/>
              </a:rPr>
              <a:t>。（反复的动作）</a:t>
            </a:r>
            <a:endParaRPr lang="en-US" altLang="zh-CN"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sp>
        <p:nvSpPr>
          <p:cNvPr id="2" name="C_4_BD#720572c74?pid=2c0d0d948&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现在分词作状语</a:t>
            </a:r>
            <a:endParaRPr lang="en-US" altLang="zh-CN" sz="2200" dirty="0"/>
          </a:p>
        </p:txBody>
      </p:sp>
      <p:sp>
        <p:nvSpPr>
          <p:cNvPr id="3" name="P_5#ab4a92b93?sp=1&amp;pid=720572c74&amp;color=0,55,96&amp;vtp=1&amp;bbb=1"/>
          <p:cNvSpPr/>
          <p:nvPr/>
        </p:nvSpPr>
        <p:spPr>
          <a:xfrm>
            <a:off x="502920" y="2014535"/>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现在分词的基本形式</a:t>
            </a:r>
            <a:endParaRPr lang="en-US" altLang="zh-CN" sz="1800" dirty="0"/>
          </a:p>
        </p:txBody>
      </p:sp>
      <p:graphicFrame>
        <p:nvGraphicFramePr>
          <p:cNvPr id="24" name="P_5_BD#ab4a92b93?colgroup=7,16,19&amp;pid=720572c74&amp;color=0,55,96&amp;vtp=1&amp;bbb=1"/>
          <p:cNvGraphicFramePr>
            <a:graphicFrameLocks noGrp="1"/>
          </p:cNvGraphicFramePr>
          <p:nvPr>
            <p:extLst>
              <p:ext uri="{D42A27DB-BD31-4B8C-83A1-F6EECF244321}">
                <p14:modId xmlns:p14="http://schemas.microsoft.com/office/powerpoint/2010/main" val="778112689"/>
              </p:ext>
            </p:extLst>
          </p:nvPr>
        </p:nvGraphicFramePr>
        <p:xfrm>
          <a:off x="502920" y="2495550"/>
          <a:ext cx="10533888" cy="1159066"/>
        </p:xfrm>
        <a:graphic>
          <a:graphicData uri="http://schemas.openxmlformats.org/drawingml/2006/table">
            <a:tbl>
              <a:tblPr/>
              <a:tblGrid>
                <a:gridCol w="1965960">
                  <a:extLst>
                    <a:ext uri="{9D8B030D-6E8A-4147-A177-3AD203B41FA5}">
                      <a16:colId xmlns:a16="http://schemas.microsoft.com/office/drawing/2014/main" val="20000"/>
                    </a:ext>
                  </a:extLst>
                </a:gridCol>
                <a:gridCol w="3959352">
                  <a:extLst>
                    <a:ext uri="{9D8B030D-6E8A-4147-A177-3AD203B41FA5}">
                      <a16:colId xmlns:a16="http://schemas.microsoft.com/office/drawing/2014/main" val="20001"/>
                    </a:ext>
                  </a:extLst>
                </a:gridCol>
                <a:gridCol w="4608576">
                  <a:extLst>
                    <a:ext uri="{9D8B030D-6E8A-4147-A177-3AD203B41FA5}">
                      <a16:colId xmlns:a16="http://schemas.microsoft.com/office/drawing/2014/main" val="20002"/>
                    </a:ext>
                  </a:extLst>
                </a:gridCol>
              </a:tblGrid>
              <a:tr h="385382">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主动语态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被动语态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684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一</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般</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684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完</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成</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5" name="P_5_BD#ab4a92b93?sp=1&amp;pid=720572c74&amp;color=0,55,96&amp;vtp=1&amp;bbb=1"/>
          <p:cNvSpPr/>
          <p:nvPr/>
        </p:nvSpPr>
        <p:spPr>
          <a:xfrm>
            <a:off x="502920" y="379095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（1）现在分词的一般式所表示的动作与句中谓语动词所表示的动作同时发生。</a:t>
            </a:r>
            <a:endParaRPr lang="en-US" altLang="zh-CN" sz="1800" dirty="0"/>
          </a:p>
          <a:p>
            <a:pPr>
              <a:lnSpc>
                <a:spcPts val="3100"/>
              </a:lnSpc>
            </a:pPr>
            <a:r>
              <a:rPr lang="en-US" altLang="zh-CN" b="0" i="0" u="sng">
                <a:solidFill>
                  <a:srgbClr val="003760"/>
                </a:solidFill>
                <a:latin typeface="Times New Roman" pitchFamily="34" charset="0"/>
                <a:ea typeface="微软雅黑" pitchFamily="34" charset="-122"/>
                <a:cs typeface="Times New Roman" pitchFamily="34" charset="-120"/>
              </a:rPr>
              <a:t>S</a:t>
            </a:r>
            <a:r>
              <a:rPr lang="en-US" altLang="zh-CN" sz="1800" b="0" i="0" u="sng">
                <a:solidFill>
                  <a:srgbClr val="003760"/>
                </a:solidFill>
                <a:latin typeface="Times New Roman" pitchFamily="34" charset="0"/>
                <a:ea typeface="微软雅黑" pitchFamily="34" charset="-122"/>
                <a:cs typeface="Times New Roman" pitchFamily="34" charset="-120"/>
              </a:rPr>
              <a:t>eeing</a:t>
            </a:r>
            <a:r>
              <a:rPr lang="en-US" altLang="zh-CN" sz="1800" b="0" i="0" u="sng">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cat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r>
              <a:rPr lang="en-US" altLang="zh-CN" sz="1800" b="0" i="0" dirty="0">
                <a:solidFill>
                  <a:srgbClr val="003760"/>
                </a:solidFill>
                <a:latin typeface="Times New Roman" pitchFamily="34" charset="0"/>
                <a:ea typeface="楷体" pitchFamily="34" charset="-122"/>
                <a:cs typeface="Times New Roman" pitchFamily="34" charset="-120"/>
              </a:rPr>
              <a:t>一看到猫</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那只老鼠就跑了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sp>
        <p:nvSpPr>
          <p:cNvPr id="2" name="P_5_BD#ab4a92b93?sp=1&amp;pid=720572c74&amp;color=0,55,96&amp;mp=1&amp;vtp=1&amp;bt=1&amp;bbb=1&amp;hb=1"/>
          <p:cNvSpPr/>
          <p:nvPr/>
        </p:nvSpPr>
        <p:spPr>
          <a:xfrm>
            <a:off x="502920" y="150876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（2）现在分词的完成式所表示的动作先于句中谓语动词所表示的动作发生。</a:t>
            </a:r>
            <a:endParaRPr lang="en-US" altLang="zh-CN" sz="1800" dirty="0"/>
          </a:p>
          <a:p>
            <a:pPr>
              <a:lnSpc>
                <a:spcPts val="3300"/>
              </a:lnSpc>
            </a:pPr>
            <a:r>
              <a:rPr lang="en-US" altLang="zh-CN" b="0" i="0" u="sng">
                <a:solidFill>
                  <a:srgbClr val="003760"/>
                </a:solidFill>
                <a:latin typeface="Times New Roman" pitchFamily="34" charset="0"/>
                <a:ea typeface="微软雅黑" pitchFamily="34" charset="-122"/>
                <a:cs typeface="Times New Roman" pitchFamily="34" charset="-120"/>
              </a:rPr>
              <a:t>N</a:t>
            </a:r>
            <a:r>
              <a:rPr lang="en-US" altLang="zh-CN" sz="1800" b="0" i="0" u="sng">
                <a:solidFill>
                  <a:srgbClr val="003760"/>
                </a:solidFill>
                <a:latin typeface="Times New Roman" pitchFamily="34" charset="0"/>
                <a:ea typeface="微软雅黑" pitchFamily="34" charset="-122"/>
                <a:cs typeface="Times New Roman" pitchFamily="34" charset="-120"/>
              </a:rPr>
              <a:t>ot</a:t>
            </a:r>
            <a:r>
              <a:rPr lang="en-US" altLang="zh-CN" sz="1800" b="0" i="0" u="sng">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having</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completed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programme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weeks.</a:t>
            </a:r>
            <a:r>
              <a:rPr lang="en-US" altLang="zh-CN" sz="1800" b="0" i="0">
                <a:solidFill>
                  <a:srgbClr val="003760"/>
                </a:solidFill>
                <a:latin typeface="Times New Roman" pitchFamily="34" charset="0"/>
                <a:ea typeface="楷体" pitchFamily="34" charset="-122"/>
                <a:cs typeface="Times New Roman" pitchFamily="34" charset="-120"/>
              </a:rPr>
              <a:t>由于没有完成计划</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他们不得不在那里再待两个星期</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（3）现在分词一般式的被动式表示该被动动作与谓语动词所表示的动作同时或几乎同时发生。</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protected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many</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guards,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felt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safe.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由于被很多警卫保护着</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他觉得很安全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（4）现在分词完成式的被动式表示该被动动作发生在谓语动词所表示的动作之前。</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been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invited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felt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unhappy.</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由于没有被邀请</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他感到很不高兴</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P_5#ab4a92b93?pid=720572c74&amp;color=0,55,96&amp;vtp=1&amp;bt=1&amp;bbb=1"/>
          <p:cNvSpPr/>
          <p:nvPr/>
        </p:nvSpPr>
        <p:spPr>
          <a:xfrm>
            <a:off x="502920" y="1517904"/>
            <a:ext cx="10570464" cy="46723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现在分词作状语的基本用法</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现</a:t>
            </a:r>
            <a:r>
              <a:rPr lang="en-US" altLang="zh-CN" sz="1800" b="0" i="0">
                <a:solidFill>
                  <a:srgbClr val="003760"/>
                </a:solidFill>
                <a:latin typeface="Times New Roman" pitchFamily="34" charset="0"/>
                <a:ea typeface="微软雅黑" pitchFamily="34" charset="-122"/>
                <a:cs typeface="Times New Roman" pitchFamily="34" charset="-120"/>
              </a:rPr>
              <a:t>在分词</a:t>
            </a:r>
            <a:r>
              <a:rPr lang="en-US" altLang="zh-CN" sz="1800" b="0" i="0" dirty="0">
                <a:solidFill>
                  <a:srgbClr val="003760"/>
                </a:solidFill>
                <a:latin typeface="Times New Roman" pitchFamily="34" charset="0"/>
                <a:ea typeface="微软雅黑" pitchFamily="34" charset="-122"/>
                <a:cs typeface="Times New Roman" pitchFamily="34" charset="-120"/>
              </a:rPr>
              <a:t>（短语）作状语，除伴随状语外，</a:t>
            </a:r>
            <a:r>
              <a:rPr lang="en-US" altLang="zh-CN" sz="1800" b="0" i="0">
                <a:solidFill>
                  <a:srgbClr val="003760"/>
                </a:solidFill>
                <a:latin typeface="Times New Roman" pitchFamily="34" charset="0"/>
                <a:ea typeface="微软雅黑" pitchFamily="34" charset="-122"/>
                <a:cs typeface="Times New Roman" pitchFamily="34" charset="-120"/>
              </a:rPr>
              <a:t>一般可转换为相应的状语从句。</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（1）表示时间</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Walking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along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street,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Mary.（=When/While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walking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along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street,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在街上散步的</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时候</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我遇到了玛丽</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作时间状语的现在分词所表示的动作与谓语所表示的动作一般是同时发生的，有时可由连词</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when或while引出。</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waiting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doctor,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friend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mine.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在我候诊的时候</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我遇见了一位故友</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（2）表示原因</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tired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stopped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因为疲倦</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我停下来休息</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（3）表示条件</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Turning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left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school.</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向左转</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你就会找到那所学校</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pic>
        <p:nvPicPr>
          <p:cNvPr id="4" name="P_5_BD#ab4a92b93?pid=720572c74&amp;color=0,55,96&amp;tib=255,255,255&amp;iip=1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3559239"/>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P_5_BD#ab4a92b93?sp=1&amp;pid=720572c74&amp;color=0,55,96&amp;vtp=1&amp;bt=1&amp;bbb=1"/>
          <p:cNvSpPr/>
          <p:nvPr/>
        </p:nvSpPr>
        <p:spPr>
          <a:xfrm>
            <a:off x="502920" y="1508760"/>
            <a:ext cx="10570464" cy="41230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（4）表示让步</a:t>
            </a:r>
            <a:endParaRPr lang="en-US" altLang="zh-CN" sz="1800" dirty="0"/>
          </a:p>
          <a:p>
            <a:pPr>
              <a:lnSpc>
                <a:spcPts val="3300"/>
              </a:lnSpc>
            </a:pPr>
            <a:r>
              <a:rPr lang="en-US" altLang="zh-CN" b="0" i="0" u="sng">
                <a:solidFill>
                  <a:srgbClr val="003760"/>
                </a:solidFill>
                <a:latin typeface="Times New Roman" pitchFamily="34" charset="0"/>
                <a:ea typeface="微软雅黑" pitchFamily="34" charset="-122"/>
                <a:cs typeface="Times New Roman" pitchFamily="34" charset="-120"/>
              </a:rPr>
              <a:t>K</a:t>
            </a:r>
            <a:r>
              <a:rPr lang="en-US" altLang="zh-CN" sz="1800" b="0" i="0" u="sng">
                <a:solidFill>
                  <a:srgbClr val="003760"/>
                </a:solidFill>
                <a:latin typeface="Times New Roman" pitchFamily="34" charset="0"/>
                <a:ea typeface="微软雅黑" pitchFamily="34" charset="-122"/>
                <a:cs typeface="Times New Roman" pitchFamily="34" charset="-120"/>
              </a:rPr>
              <a:t>nowing</a:t>
            </a:r>
            <a:r>
              <a:rPr lang="en-US" altLang="zh-CN" sz="1800" b="0" i="0" u="sng">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where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live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m</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dirty="0">
                <a:solidFill>
                  <a:srgbClr val="003760"/>
                </a:solidFill>
                <a:latin typeface="Times New Roman" pitchFamily="34" charset="0"/>
                <a:ea typeface="微软雅黑" pitchFamily="34" charset="-122"/>
                <a:cs typeface="Times New Roman" pitchFamily="34" charset="-120"/>
              </a:rPr>
              <a:t>.（=Though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虽然他知道我的住处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但他从不来看我</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（5）表示伴随</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stood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waiting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waited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我站在那儿等她</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（6）表示方式</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ancient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sailors,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birds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their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using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stars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就像古代的水手一样</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鸟儿可以</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通过太阳和星星认路</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（7）表示结果（注意：现在分词作结果状语，表示自然而然的结果。）</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Their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caught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traffic</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jam,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thus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causing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delay</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他们的汽车遇上了交通堵塞</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因而耽搁了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P_5#ab4a92b93?sp=1&amp;pid=720572c74&amp;color=0,55,96&amp;vtp=1&amp;bt=1&amp;bbb=1"/>
          <p:cNvSpPr/>
          <p:nvPr/>
        </p:nvSpPr>
        <p:spPr>
          <a:xfrm>
            <a:off x="502920" y="1517904"/>
            <a:ext cx="10570464" cy="41260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3</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现在分词作状语的其他情况</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（1）现在分词作状语时，可以和表示时间、条件、方式、让步等的从属连词连用，强调分词与句子主干</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之间的逻辑关系。有时这类结构也可以看作状语从句的省略。</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crossing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street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careful.</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过马路时务必要小心</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long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reading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room</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keep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quiet.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只要进入阅览室</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你就应该</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保持安静</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（2）现在分词作状语时，其逻辑主语一般是句子主语，但有时现在分词前可有一个名词或代词作它的逻</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辑主语，这种带逻辑主语的现在分词是独立主格结构的一种，在句中作状语。</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Time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permitting</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如果时间允许的话</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我们就会来看你</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r" defTabSz="914400" rtl="0" eaLnBrk="1" fontAlgn="auto" latinLnBrk="0" hangingPunct="1">
              <a:lnSpc>
                <a:spcPts val="31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对应练习见《巩固练》L16</a:t>
            </a:r>
            <a:endParaRPr lang="en-US" altLang="zh-CN" sz="1800" dirty="0"/>
          </a:p>
        </p:txBody>
      </p:sp>
      <p:pic>
        <p:nvPicPr>
          <p:cNvPr id="5" name="P_5#ab4a92b93?pid=720572c74&amp;color=0,55,96&amp;tib=255,255,255&amp;iip=1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76926" y="5328761"/>
            <a:ext cx="228600" cy="2286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419de5d5a.fixed?pid=c336b4c95&amp;color=61,88,159&amp;vtp=1&amp;bbb=1"/>
          <p:cNvSpPr/>
          <p:nvPr/>
        </p:nvSpPr>
        <p:spPr>
          <a:xfrm>
            <a:off x="758952" y="2642616"/>
            <a:ext cx="3163824" cy="1371600"/>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Ⅱ</a:t>
            </a:r>
            <a:endParaRPr lang="en-US" altLang="zh-CN" sz="4000" dirty="0"/>
          </a:p>
        </p:txBody>
      </p:sp>
      <p:sp>
        <p:nvSpPr>
          <p:cNvPr id="3" name="C_2_BD#419de5d5a.fixed?pid=c336b4c95&amp;color=61,88,159&amp;vtp=1&amp;bbb=1&amp;hb=1"/>
          <p:cNvSpPr/>
          <p:nvPr/>
        </p:nvSpPr>
        <p:spPr>
          <a:xfrm>
            <a:off x="4608576" y="2542032"/>
            <a:ext cx="7470648" cy="1755648"/>
          </a:xfrm>
          <a:prstGeom prst="rect">
            <a:avLst/>
          </a:prstGeom>
          <a:noFill/>
          <a:ln/>
        </p:spPr>
        <p:txBody>
          <a:bodyPr wrap="none" lIns="0" tIns="0" rIns="0" bIns="0" rtlCol="0" anchor="ctr"/>
          <a:lstStyle/>
          <a:p>
            <a:pPr algn="l">
              <a:lnSpc>
                <a:spcPts val="5200"/>
              </a:lnSpc>
            </a:pPr>
            <a:r>
              <a:rPr lang="en-US" altLang="zh-CN" sz="4300" b="1" i="0" dirty="0">
                <a:solidFill>
                  <a:srgbClr val="3D589F"/>
                </a:solidFill>
                <a:latin typeface="Times New Roman" pitchFamily="34" charset="0"/>
                <a:ea typeface="印品黑体" pitchFamily="34" charset="-122"/>
                <a:cs typeface="Times New Roman" pitchFamily="34" charset="-120"/>
              </a:rPr>
              <a:t>Discovering</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Useful</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a:solidFill>
                  <a:srgbClr val="3D589F"/>
                </a:solidFill>
                <a:latin typeface="Times New Roman" pitchFamily="34" charset="0"/>
                <a:ea typeface="印品黑体" pitchFamily="34" charset="-122"/>
                <a:cs typeface="Times New Roman" pitchFamily="34" charset="-120"/>
              </a:rPr>
              <a:t>Structures</a:t>
            </a:r>
            <a:r>
              <a:rPr lang="en-US" altLang="zh-CN" sz="4300" b="1" i="0">
                <a:solidFill>
                  <a:srgbClr val="3D589F"/>
                </a:solidFill>
                <a:latin typeface="SimSun" pitchFamily="34" charset="0"/>
                <a:ea typeface="SimSun" pitchFamily="34" charset="-122"/>
                <a:cs typeface="SimSun" pitchFamily="34" charset="-120"/>
              </a:rPr>
              <a:t> </a:t>
            </a:r>
          </a:p>
          <a:p>
            <a:pPr>
              <a:lnSpc>
                <a:spcPts val="5300"/>
              </a:lnSpc>
            </a:pPr>
            <a:r>
              <a:rPr lang="en-US" altLang="zh-CN" sz="4300" b="1" i="0">
                <a:solidFill>
                  <a:srgbClr val="3D589F"/>
                </a:solidFill>
                <a:latin typeface="Times New Roman" pitchFamily="34" charset="0"/>
                <a:ea typeface="印品黑体" pitchFamily="34" charset="-122"/>
                <a:cs typeface="Times New Roman" pitchFamily="34" charset="-120"/>
              </a:rPr>
              <a:t>&amp;</a:t>
            </a:r>
            <a:r>
              <a:rPr lang="en-US" altLang="zh-CN" sz="4300" b="1" i="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Listening</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and</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Talking</a:t>
            </a:r>
            <a:endParaRPr lang="en-US" altLang="zh-CN" sz="43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pic>
        <p:nvPicPr>
          <p:cNvPr id="2" name="P_3#bb74e86d6?pid=419de5d5a&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76926" y="1603440"/>
            <a:ext cx="228600" cy="2286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bb74e86d6?pid=419de5d5a&amp;color=0,55,96&amp;vtp=1&amp;bt=1&amp;bbb=1"/>
          <p:cNvSpPr/>
          <p:nvPr/>
        </p:nvSpPr>
        <p:spPr>
          <a:xfrm>
            <a:off x="502920" y="1512000"/>
            <a:ext cx="10570464" cy="1611440"/>
          </a:xfrm>
          <a:prstGeom prst="rect">
            <a:avLst/>
          </a:prstGeom>
          <a:noFill/>
          <a:ln/>
        </p:spPr>
        <p:txBody>
          <a:bodyPr wrap="none" lIns="0" tIns="0" rIns="0" bIns="0" rtlCol="0" anchor="t"/>
          <a:lstStyle/>
          <a:p>
            <a:pPr algn="r">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对应练习见</a:t>
            </a:r>
            <a:r>
              <a:rPr lang="en-US" altLang="zh-CN" sz="1800" b="1" i="0" dirty="0">
                <a:solidFill>
                  <a:srgbClr val="003760"/>
                </a:solidFill>
                <a:latin typeface="Times New Roman" pitchFamily="34" charset="0"/>
                <a:ea typeface="微软雅黑" pitchFamily="34" charset="-122"/>
                <a:cs typeface="Times New Roman" pitchFamily="34" charset="-120"/>
              </a:rPr>
              <a:t>《巩固练</a:t>
            </a:r>
            <a:r>
              <a:rPr lang="en-US" altLang="zh-CN" sz="1800" b="1" i="0">
                <a:solidFill>
                  <a:srgbClr val="003760"/>
                </a:solidFill>
                <a:latin typeface="Times New Roman" pitchFamily="34" charset="0"/>
                <a:ea typeface="微软雅黑" pitchFamily="34" charset="-122"/>
                <a:cs typeface="Times New Roman" pitchFamily="34" charset="-120"/>
              </a:rPr>
              <a:t>》L16</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敲黑板</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语言知识：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operation,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assist,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memory,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现在分词作宾语补足语，现在分词作状语等。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5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a:t>
            </a:r>
            <a:r>
              <a:rPr kumimoji="0" lang="en-US" altLang="zh-CN" sz="1800" b="1" i="0" u="none" strike="noStrike" kern="1200" cap="none" spc="-5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语言技能：</a:t>
            </a:r>
            <a:r>
              <a:rPr kumimoji="0" lang="en-US" altLang="zh-CN" sz="1800" b="0" i="0" u="none" strike="noStrike" kern="1200" cap="none" spc="-5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能恰当运用现在分词作宾语补足语或状语描述人物行为；能够谈论善良的重要性；学会讲故事。</a:t>
            </a:r>
            <a:endParaRPr lang="en-US" altLang="zh-CN" sz="1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C_4_BD#c29ee30b7?pid=08476011e&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必刷词汇</a:t>
            </a:r>
            <a:endParaRPr lang="en-US" altLang="zh-CN" sz="2400" dirty="0"/>
          </a:p>
        </p:txBody>
      </p:sp>
      <p:sp>
        <p:nvSpPr>
          <p:cNvPr id="3" name="QB_5_BD.1_1#c851f4df5?pid=c29ee30b7&amp;color=0,55,96&amp;vtp=1&amp;bbb=1"/>
          <p:cNvSpPr/>
          <p:nvPr/>
        </p:nvSpPr>
        <p:spPr>
          <a:xfrm>
            <a:off x="502920" y="2045175"/>
            <a:ext cx="10570464" cy="32878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1.pole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拓展</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North/South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Pole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2.lap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3.lip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4.café</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.&amp;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.（过去式</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过去分词</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）咬；叮；蜇</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.咬；（咬下的）一口；咬伤</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6.</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.主席；主持人；董事长</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7.</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.事故；车祸；失事</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搭配</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 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偶然</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.偶然的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.偶然地</a:t>
            </a:r>
            <a:endParaRPr lang="en-US" altLang="zh-CN" sz="1800" dirty="0"/>
          </a:p>
        </p:txBody>
      </p:sp>
      <p:sp>
        <p:nvSpPr>
          <p:cNvPr id="4" name="QB_5_AN.2_1#c851f4df5.blank?pid=c29ee30b7&amp;color=0,55,96&amp;vpa=1&amp;vtp=1&amp;bbb=1"/>
          <p:cNvSpPr/>
          <p:nvPr/>
        </p:nvSpPr>
        <p:spPr>
          <a:xfrm>
            <a:off x="1359376" y="2014695"/>
            <a:ext cx="22240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（行星的）极；地极</a:t>
            </a:r>
            <a:endParaRPr lang="en-US" altLang="zh-CN" dirty="0"/>
          </a:p>
        </p:txBody>
      </p:sp>
      <p:sp>
        <p:nvSpPr>
          <p:cNvPr id="5" name="QB_5_AN.3_1#c851f4df5.blank?pid=c29ee30b7&amp;color=0,55,96&amp;vpa=2&amp;vtp=1&amp;bbb=1"/>
          <p:cNvSpPr/>
          <p:nvPr/>
        </p:nvSpPr>
        <p:spPr>
          <a:xfrm>
            <a:off x="6464775" y="2014695"/>
            <a:ext cx="1144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北极/南极</a:t>
            </a:r>
            <a:endParaRPr lang="en-US" altLang="zh-CN" dirty="0"/>
          </a:p>
        </p:txBody>
      </p:sp>
      <p:sp>
        <p:nvSpPr>
          <p:cNvPr id="7" name="QB_5_AN.5_1#c851f4df5.blank?pid=c29ee30b7&amp;color=0,55,96&amp;vpa=3&amp;vtp=1&amp;bbb=1"/>
          <p:cNvSpPr/>
          <p:nvPr/>
        </p:nvSpPr>
        <p:spPr>
          <a:xfrm>
            <a:off x="1219676" y="2433795"/>
            <a:ext cx="4116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（坐着时的）大腿部;（跑道等的）一圈</a:t>
            </a:r>
            <a:endParaRPr lang="en-US" altLang="zh-CN" dirty="0"/>
          </a:p>
        </p:txBody>
      </p:sp>
      <p:sp>
        <p:nvSpPr>
          <p:cNvPr id="9" name="QB_5_AN.7_1#c851f4df5.blank?pid=c29ee30b7&amp;color=0,55,96&amp;vpa=4&amp;vtp=1&amp;bbb=1"/>
          <p:cNvSpPr/>
          <p:nvPr/>
        </p:nvSpPr>
        <p:spPr>
          <a:xfrm>
            <a:off x="1206976" y="2852895"/>
            <a:ext cx="623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嘴唇</a:t>
            </a:r>
            <a:endParaRPr lang="en-US" altLang="zh-CN" dirty="0"/>
          </a:p>
        </p:txBody>
      </p:sp>
      <p:sp>
        <p:nvSpPr>
          <p:cNvPr id="11" name="QB_5_AN.9_1#c851f4df5.blank?pid=c29ee30b7&amp;color=0,55,96&amp;vpa=5&amp;vtp=1&amp;bbb=1"/>
          <p:cNvSpPr/>
          <p:nvPr/>
        </p:nvSpPr>
        <p:spPr>
          <a:xfrm>
            <a:off x="1346676" y="3271995"/>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咖啡馆；小餐馆</a:t>
            </a:r>
            <a:endParaRPr lang="en-US" altLang="zh-CN" dirty="0"/>
          </a:p>
        </p:txBody>
      </p:sp>
      <p:sp>
        <p:nvSpPr>
          <p:cNvPr id="13" name="QB_5_AN.11_1#c851f4df5.blank?pid=c29ee30b7&amp;color=0,55,96&amp;vpa=6&amp;vtp=1&amp;bbb=1"/>
          <p:cNvSpPr/>
          <p:nvPr/>
        </p:nvSpPr>
        <p:spPr>
          <a:xfrm>
            <a:off x="679926" y="3691095"/>
            <a:ext cx="509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bite</a:t>
            </a:r>
            <a:endParaRPr lang="en-US" altLang="zh-CN" dirty="0"/>
          </a:p>
        </p:txBody>
      </p:sp>
      <p:sp>
        <p:nvSpPr>
          <p:cNvPr id="14" name="QB_5_AN.12_1#c851f4df5.blank?pid=c29ee30b7&amp;color=0,55,96&amp;vpa=7&amp;vtp=1&amp;bbb=1"/>
          <p:cNvSpPr/>
          <p:nvPr/>
        </p:nvSpPr>
        <p:spPr>
          <a:xfrm>
            <a:off x="3016726" y="3691095"/>
            <a:ext cx="407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bit</a:t>
            </a:r>
            <a:endParaRPr lang="en-US" altLang="zh-CN" dirty="0"/>
          </a:p>
        </p:txBody>
      </p:sp>
      <p:sp>
        <p:nvSpPr>
          <p:cNvPr id="15" name="QB_5_AN.13_1#c851f4df5.blank?pid=c29ee30b7&amp;color=0,55,96&amp;vpa=8&amp;vtp=1&amp;bbb=1"/>
          <p:cNvSpPr/>
          <p:nvPr/>
        </p:nvSpPr>
        <p:spPr>
          <a:xfrm>
            <a:off x="4534376" y="3691095"/>
            <a:ext cx="687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bitten</a:t>
            </a:r>
            <a:endParaRPr lang="en-US" altLang="zh-CN" dirty="0"/>
          </a:p>
        </p:txBody>
      </p:sp>
      <p:sp>
        <p:nvSpPr>
          <p:cNvPr id="17" name="QB_5_AN.15_1#c851f4df5.blank?pid=c29ee30b7&amp;color=0,55,96&amp;vpa=9&amp;vtp=1&amp;bbb=1"/>
          <p:cNvSpPr/>
          <p:nvPr/>
        </p:nvSpPr>
        <p:spPr>
          <a:xfrm>
            <a:off x="654526" y="4110195"/>
            <a:ext cx="1017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chairman</a:t>
            </a:r>
            <a:endParaRPr lang="en-US" altLang="zh-CN" dirty="0"/>
          </a:p>
        </p:txBody>
      </p:sp>
      <p:sp>
        <p:nvSpPr>
          <p:cNvPr id="19" name="QB_5_AN.17_1#c851f4df5.blank?pid=c29ee30b7&amp;color=0,55,96&amp;vpa=10&amp;vtp=1&amp;bbb=1"/>
          <p:cNvSpPr/>
          <p:nvPr/>
        </p:nvSpPr>
        <p:spPr>
          <a:xfrm>
            <a:off x="641826" y="4529295"/>
            <a:ext cx="928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accident</a:t>
            </a:r>
            <a:endParaRPr lang="en-US" altLang="zh-CN" dirty="0"/>
          </a:p>
        </p:txBody>
      </p:sp>
      <p:sp>
        <p:nvSpPr>
          <p:cNvPr id="20" name="QB_5_AN.18_1#c851f4df5.blank?pid=c29ee30b7&amp;color=0,55,96&amp;vpa=11&amp;vtp=1&amp;bbb=1"/>
          <p:cNvSpPr/>
          <p:nvPr/>
        </p:nvSpPr>
        <p:spPr>
          <a:xfrm>
            <a:off x="4280376" y="4516595"/>
            <a:ext cx="395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by</a:t>
            </a:r>
            <a:endParaRPr lang="en-US" altLang="zh-CN" dirty="0"/>
          </a:p>
        </p:txBody>
      </p:sp>
      <p:sp>
        <p:nvSpPr>
          <p:cNvPr id="21" name="QB_5_AN.19_1#c851f4df5.blank?pid=c29ee30b7&amp;color=0,55,96&amp;vpa=12&amp;vtp=1&amp;bbb=1"/>
          <p:cNvSpPr/>
          <p:nvPr/>
        </p:nvSpPr>
        <p:spPr>
          <a:xfrm>
            <a:off x="4813776" y="4529295"/>
            <a:ext cx="928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accident</a:t>
            </a:r>
            <a:endParaRPr lang="en-US" altLang="zh-CN" dirty="0"/>
          </a:p>
        </p:txBody>
      </p:sp>
      <p:sp>
        <p:nvSpPr>
          <p:cNvPr id="22" name="QB_5_AN.20_1#c851f4df5.blank?pid=c29ee30b7&amp;color=0,55,96&amp;vpa=13&amp;vtp=1&amp;bbb=1"/>
          <p:cNvSpPr/>
          <p:nvPr/>
        </p:nvSpPr>
        <p:spPr>
          <a:xfrm>
            <a:off x="6909275" y="4529295"/>
            <a:ext cx="1093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accidental</a:t>
            </a:r>
            <a:endParaRPr lang="en-US" altLang="zh-CN" dirty="0"/>
          </a:p>
        </p:txBody>
      </p:sp>
      <p:sp>
        <p:nvSpPr>
          <p:cNvPr id="23" name="QB_5_AN.21_1#c851f4df5.blank?pid=c29ee30b7&amp;color=0,55,96&amp;vpa=14&amp;vtp=1&amp;bbb=1"/>
          <p:cNvSpPr/>
          <p:nvPr/>
        </p:nvSpPr>
        <p:spPr>
          <a:xfrm>
            <a:off x="9506425" y="4516595"/>
            <a:ext cx="1271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accidentally</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fade">
                                      <p:cBhvr>
                                        <p:cTn id="39" dur="500"/>
                                        <p:tgtEl>
                                          <p:spTgt spid="11">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fade">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fade">
                                      <p:cBhvr>
                                        <p:cTn id="47" dur="500"/>
                                        <p:tgtEl>
                                          <p:spTgt spid="1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fade">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4">
                                            <p:bg/>
                                          </p:spTgt>
                                        </p:tgtEl>
                                        <p:attrNameLst>
                                          <p:attrName>style.visibility</p:attrName>
                                        </p:attrNameLst>
                                      </p:cBhvr>
                                      <p:to>
                                        <p:strVal val="visible"/>
                                      </p:to>
                                    </p:set>
                                    <p:animEffect transition="in" filter="fade">
                                      <p:cBhvr>
                                        <p:cTn id="55" dur="500"/>
                                        <p:tgtEl>
                                          <p:spTgt spid="14">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4">
                                            <p:txEl>
                                              <p:pRg st="0" end="0"/>
                                            </p:txEl>
                                          </p:spTgt>
                                        </p:tgtEl>
                                        <p:attrNameLst>
                                          <p:attrName>style.visibility</p:attrName>
                                        </p:attrNameLst>
                                      </p:cBhvr>
                                      <p:to>
                                        <p:strVal val="visible"/>
                                      </p:to>
                                    </p:set>
                                    <p:animEffect transition="in" filter="fade">
                                      <p:cBhvr>
                                        <p:cTn id="58" dur="500"/>
                                        <p:tgtEl>
                                          <p:spTgt spid="14">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5">
                                            <p:bg/>
                                          </p:spTgt>
                                        </p:tgtEl>
                                        <p:attrNameLst>
                                          <p:attrName>style.visibility</p:attrName>
                                        </p:attrNameLst>
                                      </p:cBhvr>
                                      <p:to>
                                        <p:strVal val="visible"/>
                                      </p:to>
                                    </p:set>
                                    <p:animEffect transition="in" filter="fade">
                                      <p:cBhvr>
                                        <p:cTn id="63" dur="500"/>
                                        <p:tgtEl>
                                          <p:spTgt spid="15">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5">
                                            <p:txEl>
                                              <p:pRg st="0" end="0"/>
                                            </p:txEl>
                                          </p:spTgt>
                                        </p:tgtEl>
                                        <p:attrNameLst>
                                          <p:attrName>style.visibility</p:attrName>
                                        </p:attrNameLst>
                                      </p:cBhvr>
                                      <p:to>
                                        <p:strVal val="visible"/>
                                      </p:to>
                                    </p:set>
                                    <p:animEffect transition="in" filter="fade">
                                      <p:cBhvr>
                                        <p:cTn id="66" dur="500"/>
                                        <p:tgtEl>
                                          <p:spTgt spid="15">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7">
                                            <p:bg/>
                                          </p:spTgt>
                                        </p:tgtEl>
                                        <p:attrNameLst>
                                          <p:attrName>style.visibility</p:attrName>
                                        </p:attrNameLst>
                                      </p:cBhvr>
                                      <p:to>
                                        <p:strVal val="visible"/>
                                      </p:to>
                                    </p:set>
                                    <p:animEffect transition="in" filter="fade">
                                      <p:cBhvr>
                                        <p:cTn id="71" dur="500"/>
                                        <p:tgtEl>
                                          <p:spTgt spid="17">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7">
                                            <p:txEl>
                                              <p:pRg st="0" end="0"/>
                                            </p:txEl>
                                          </p:spTgt>
                                        </p:tgtEl>
                                        <p:attrNameLst>
                                          <p:attrName>style.visibility</p:attrName>
                                        </p:attrNameLst>
                                      </p:cBhvr>
                                      <p:to>
                                        <p:strVal val="visible"/>
                                      </p:to>
                                    </p:set>
                                    <p:animEffect transition="in" filter="fade">
                                      <p:cBhvr>
                                        <p:cTn id="74" dur="500"/>
                                        <p:tgtEl>
                                          <p:spTgt spid="17">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9">
                                            <p:bg/>
                                          </p:spTgt>
                                        </p:tgtEl>
                                        <p:attrNameLst>
                                          <p:attrName>style.visibility</p:attrName>
                                        </p:attrNameLst>
                                      </p:cBhvr>
                                      <p:to>
                                        <p:strVal val="visible"/>
                                      </p:to>
                                    </p:set>
                                    <p:animEffect transition="in" filter="fade">
                                      <p:cBhvr>
                                        <p:cTn id="79" dur="500"/>
                                        <p:tgtEl>
                                          <p:spTgt spid="19">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9">
                                            <p:txEl>
                                              <p:pRg st="0" end="0"/>
                                            </p:txEl>
                                          </p:spTgt>
                                        </p:tgtEl>
                                        <p:attrNameLst>
                                          <p:attrName>style.visibility</p:attrName>
                                        </p:attrNameLst>
                                      </p:cBhvr>
                                      <p:to>
                                        <p:strVal val="visible"/>
                                      </p:to>
                                    </p:set>
                                    <p:animEffect transition="in" filter="fade">
                                      <p:cBhvr>
                                        <p:cTn id="82" dur="500"/>
                                        <p:tgtEl>
                                          <p:spTgt spid="19">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0">
                                            <p:bg/>
                                          </p:spTgt>
                                        </p:tgtEl>
                                        <p:attrNameLst>
                                          <p:attrName>style.visibility</p:attrName>
                                        </p:attrNameLst>
                                      </p:cBhvr>
                                      <p:to>
                                        <p:strVal val="visible"/>
                                      </p:to>
                                    </p:set>
                                    <p:animEffect transition="in" filter="fade">
                                      <p:cBhvr>
                                        <p:cTn id="87" dur="500"/>
                                        <p:tgtEl>
                                          <p:spTgt spid="20">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0">
                                            <p:txEl>
                                              <p:pRg st="0" end="0"/>
                                            </p:txEl>
                                          </p:spTgt>
                                        </p:tgtEl>
                                        <p:attrNameLst>
                                          <p:attrName>style.visibility</p:attrName>
                                        </p:attrNameLst>
                                      </p:cBhvr>
                                      <p:to>
                                        <p:strVal val="visible"/>
                                      </p:to>
                                    </p:set>
                                    <p:animEffect transition="in" filter="fade">
                                      <p:cBhvr>
                                        <p:cTn id="90" dur="500"/>
                                        <p:tgtEl>
                                          <p:spTgt spid="20">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1">
                                            <p:bg/>
                                          </p:spTgt>
                                        </p:tgtEl>
                                        <p:attrNameLst>
                                          <p:attrName>style.visibility</p:attrName>
                                        </p:attrNameLst>
                                      </p:cBhvr>
                                      <p:to>
                                        <p:strVal val="visible"/>
                                      </p:to>
                                    </p:set>
                                    <p:animEffect transition="in" filter="fade">
                                      <p:cBhvr>
                                        <p:cTn id="95" dur="500"/>
                                        <p:tgtEl>
                                          <p:spTgt spid="21">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1">
                                            <p:txEl>
                                              <p:pRg st="0" end="0"/>
                                            </p:txEl>
                                          </p:spTgt>
                                        </p:tgtEl>
                                        <p:attrNameLst>
                                          <p:attrName>style.visibility</p:attrName>
                                        </p:attrNameLst>
                                      </p:cBhvr>
                                      <p:to>
                                        <p:strVal val="visible"/>
                                      </p:to>
                                    </p:set>
                                    <p:animEffect transition="in" filter="fade">
                                      <p:cBhvr>
                                        <p:cTn id="98" dur="500"/>
                                        <p:tgtEl>
                                          <p:spTgt spid="21">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2">
                                            <p:bg/>
                                          </p:spTgt>
                                        </p:tgtEl>
                                        <p:attrNameLst>
                                          <p:attrName>style.visibility</p:attrName>
                                        </p:attrNameLst>
                                      </p:cBhvr>
                                      <p:to>
                                        <p:strVal val="visible"/>
                                      </p:to>
                                    </p:set>
                                    <p:animEffect transition="in" filter="fade">
                                      <p:cBhvr>
                                        <p:cTn id="103" dur="500"/>
                                        <p:tgtEl>
                                          <p:spTgt spid="22">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2">
                                            <p:txEl>
                                              <p:pRg st="0" end="0"/>
                                            </p:txEl>
                                          </p:spTgt>
                                        </p:tgtEl>
                                        <p:attrNameLst>
                                          <p:attrName>style.visibility</p:attrName>
                                        </p:attrNameLst>
                                      </p:cBhvr>
                                      <p:to>
                                        <p:strVal val="visible"/>
                                      </p:to>
                                    </p:set>
                                    <p:animEffect transition="in" filter="fade">
                                      <p:cBhvr>
                                        <p:cTn id="106" dur="500"/>
                                        <p:tgtEl>
                                          <p:spTgt spid="22">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3">
                                            <p:bg/>
                                          </p:spTgt>
                                        </p:tgtEl>
                                        <p:attrNameLst>
                                          <p:attrName>style.visibility</p:attrName>
                                        </p:attrNameLst>
                                      </p:cBhvr>
                                      <p:to>
                                        <p:strVal val="visible"/>
                                      </p:to>
                                    </p:set>
                                    <p:animEffect transition="in" filter="fade">
                                      <p:cBhvr>
                                        <p:cTn id="111" dur="500"/>
                                        <p:tgtEl>
                                          <p:spTgt spid="23">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3">
                                            <p:txEl>
                                              <p:pRg st="0" end="0"/>
                                            </p:txEl>
                                          </p:spTgt>
                                        </p:tgtEl>
                                        <p:attrNameLst>
                                          <p:attrName>style.visibility</p:attrName>
                                        </p:attrNameLst>
                                      </p:cBhvr>
                                      <p:to>
                                        <p:strVal val="visible"/>
                                      </p:to>
                                    </p:set>
                                    <p:animEffect transition="in" filter="fade">
                                      <p:cBhvr>
                                        <p:cTn id="114"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9" grpId="0" build="p" animBg="1"/>
      <p:bldP spid="11" grpId="0" build="p" animBg="1"/>
      <p:bldP spid="13" grpId="0" build="p" animBg="1"/>
      <p:bldP spid="14" grpId="0" build="p" animBg="1"/>
      <p:bldP spid="15" grpId="0" build="p" animBg="1"/>
      <p:bldP spid="17" grpId="0" build="p" animBg="1"/>
      <p:bldP spid="19" grpId="0" build="p" animBg="1"/>
      <p:bldP spid="20" grpId="0" build="p" animBg="1"/>
      <p:bldP spid="21" grpId="0" build="p" animBg="1"/>
      <p:bldP spid="22" grpId="0" build="p" animBg="1"/>
      <p:bldP spid="2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B_5_BD.22_1#dec6128ca?pid=c29ee30b7&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8.</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.手术；企业；经营</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联想①</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.操作</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vi</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动手术</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.操作员；接线员</a:t>
            </a:r>
            <a:endParaRPr lang="en-US" altLang="zh-CN" sz="1800" dirty="0"/>
          </a:p>
        </p:txBody>
      </p:sp>
      <p:sp>
        <p:nvSpPr>
          <p:cNvPr id="3" name="QB_5_AN.23_1#dec6128ca.blank?pid=c29ee30b7&amp;color=0,55,96&amp;vpa=15&amp;vtp=1&amp;bbb=1"/>
          <p:cNvSpPr/>
          <p:nvPr/>
        </p:nvSpPr>
        <p:spPr>
          <a:xfrm>
            <a:off x="654526" y="1444625"/>
            <a:ext cx="1030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operation</a:t>
            </a:r>
            <a:endParaRPr lang="en-US" altLang="zh-CN" dirty="0"/>
          </a:p>
        </p:txBody>
      </p:sp>
      <p:sp>
        <p:nvSpPr>
          <p:cNvPr id="4" name="QB_5_AN.24_1#dec6128ca.blank?pid=c29ee30b7&amp;color=0,55,96&amp;vpa=16&amp;vtp=1&amp;bbb=1"/>
          <p:cNvSpPr/>
          <p:nvPr/>
        </p:nvSpPr>
        <p:spPr>
          <a:xfrm>
            <a:off x="4635976" y="1444625"/>
            <a:ext cx="839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operate</a:t>
            </a:r>
            <a:endParaRPr lang="en-US" altLang="zh-CN" dirty="0"/>
          </a:p>
        </p:txBody>
      </p:sp>
      <p:sp>
        <p:nvSpPr>
          <p:cNvPr id="5" name="QB_5_AN.25_1#dec6128ca.blank?pid=c29ee30b7&amp;color=0,55,96&amp;vpa=17&amp;vtp=1&amp;bbb=1"/>
          <p:cNvSpPr/>
          <p:nvPr/>
        </p:nvSpPr>
        <p:spPr>
          <a:xfrm>
            <a:off x="7658575" y="1444625"/>
            <a:ext cx="928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operator</a:t>
            </a:r>
            <a:endParaRPr lang="en-US" altLang="zh-CN" dirty="0"/>
          </a:p>
        </p:txBody>
      </p:sp>
      <p:sp>
        <p:nvSpPr>
          <p:cNvPr id="6" name="QB_5_BD.26_1#fbb34be27?sp=1&amp;pid=c29ee30b7&amp;color=0,55,96&amp;vtp=1&amp;bbb=1"/>
          <p:cNvSpPr/>
          <p:nvPr/>
        </p:nvSpPr>
        <p:spPr>
          <a:xfrm>
            <a:off x="502920" y="1913255"/>
            <a:ext cx="10570464" cy="7702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9.</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.进口；进口商品</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.进口；输入；引进</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反</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义</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.出口；出口商品</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.出口；输出；传播</a:t>
            </a:r>
            <a:endParaRPr lang="en-US" altLang="zh-CN" sz="1800" dirty="0"/>
          </a:p>
        </p:txBody>
      </p:sp>
      <p:sp>
        <p:nvSpPr>
          <p:cNvPr id="7" name="QB_5_AN.27_1#fbb34be27.blank?pid=c29ee30b7&amp;color=0,55,96&amp;vpa=18&amp;vtp=1&amp;bbb=1"/>
          <p:cNvSpPr/>
          <p:nvPr/>
        </p:nvSpPr>
        <p:spPr>
          <a:xfrm>
            <a:off x="667226" y="1870075"/>
            <a:ext cx="776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import</a:t>
            </a:r>
            <a:endParaRPr lang="en-US" altLang="zh-CN" dirty="0"/>
          </a:p>
        </p:txBody>
      </p:sp>
      <p:sp>
        <p:nvSpPr>
          <p:cNvPr id="8" name="QB_5_AN.28_1#fbb34be27.blank?pid=c29ee30b7&amp;color=0,55,96&amp;vpa=19&amp;vtp=1&amp;bbb=1"/>
          <p:cNvSpPr/>
          <p:nvPr/>
        </p:nvSpPr>
        <p:spPr>
          <a:xfrm>
            <a:off x="1079976" y="2268220"/>
            <a:ext cx="750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export</a:t>
            </a:r>
            <a:endParaRPr lang="en-US" altLang="zh-CN" dirty="0"/>
          </a:p>
        </p:txBody>
      </p:sp>
      <p:sp>
        <p:nvSpPr>
          <p:cNvPr id="9" name="QB_5_BD.29_1#9e06b3fcc?sp=1&amp;pid=c29ee30b7&amp;color=0,55,96&amp;vtp=1&amp;bbb=1"/>
          <p:cNvSpPr/>
          <p:nvPr/>
        </p:nvSpPr>
        <p:spPr>
          <a:xfrm>
            <a:off x="502920" y="2733040"/>
            <a:ext cx="10570464" cy="7702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10.</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vi</a:t>
            </a:r>
            <a:r>
              <a:rPr lang="en-US" altLang="zh-CN" sz="1800" b="0" i="0" dirty="0">
                <a:solidFill>
                  <a:srgbClr val="003760"/>
                </a:solidFill>
                <a:latin typeface="Times New Roman" pitchFamily="34" charset="0"/>
                <a:ea typeface="微软雅黑" pitchFamily="34" charset="-122"/>
                <a:cs typeface="Times New Roman" pitchFamily="34" charset="-120"/>
              </a:rPr>
              <a:t>.&amp;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.帮助；援助</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派</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.帮助；</a:t>
            </a:r>
            <a:r>
              <a:rPr lang="en-US" altLang="zh-CN" sz="1800" b="0" i="0">
                <a:solidFill>
                  <a:srgbClr val="003760"/>
                </a:solidFill>
                <a:latin typeface="Times New Roman" pitchFamily="34" charset="0"/>
                <a:ea typeface="微软雅黑" pitchFamily="34" charset="-122"/>
                <a:cs typeface="Times New Roman" pitchFamily="34" charset="-120"/>
              </a:rPr>
              <a:t>援助</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.助理；助手</a:t>
            </a:r>
            <a:endParaRPr lang="en-US" altLang="zh-CN" sz="1800" dirty="0"/>
          </a:p>
        </p:txBody>
      </p:sp>
      <p:sp>
        <p:nvSpPr>
          <p:cNvPr id="10" name="QB_5_AN.30_1#9e06b3fcc.blank?pid=c29ee30b7&amp;color=0,55,96&amp;vpa=20&amp;vtp=1&amp;bbb=1"/>
          <p:cNvSpPr/>
          <p:nvPr/>
        </p:nvSpPr>
        <p:spPr>
          <a:xfrm>
            <a:off x="781526" y="2702560"/>
            <a:ext cx="661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assist</a:t>
            </a:r>
            <a:endParaRPr lang="en-US" altLang="zh-CN" dirty="0"/>
          </a:p>
        </p:txBody>
      </p:sp>
      <p:sp>
        <p:nvSpPr>
          <p:cNvPr id="11" name="QB_5_AN.31_1#9e06b3fcc.blank?pid=c29ee30b7&amp;color=0,55,96&amp;vpa=21&amp;vtp=1&amp;bbb=1"/>
          <p:cNvSpPr/>
          <p:nvPr/>
        </p:nvSpPr>
        <p:spPr>
          <a:xfrm>
            <a:off x="965676" y="3100705"/>
            <a:ext cx="1081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assistance</a:t>
            </a:r>
            <a:endParaRPr lang="en-US" altLang="zh-CN" dirty="0"/>
          </a:p>
        </p:txBody>
      </p:sp>
      <p:sp>
        <p:nvSpPr>
          <p:cNvPr id="12" name="QB_5_AN.32_1#9e06b3fcc.blank?pid=c29ee30b7&amp;color=0,55,96&amp;vpa=22&amp;vtp=1&amp;bbb=1"/>
          <p:cNvSpPr/>
          <p:nvPr/>
        </p:nvSpPr>
        <p:spPr>
          <a:xfrm>
            <a:off x="3893026" y="3100705"/>
            <a:ext cx="941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assistant</a:t>
            </a:r>
            <a:endParaRPr lang="en-US" altLang="zh-CN" dirty="0"/>
          </a:p>
        </p:txBody>
      </p:sp>
      <p:sp>
        <p:nvSpPr>
          <p:cNvPr id="13" name="QB_5_BD.33_1#65d62a7f5?pid=c29ee30b7&amp;color=0,55,96&amp;vtp=1&amp;bbb=1"/>
          <p:cNvSpPr/>
          <p:nvPr/>
        </p:nvSpPr>
        <p:spPr>
          <a:xfrm>
            <a:off x="502920" y="3552825"/>
            <a:ext cx="10570464" cy="16084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11.</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.（餐馆的）女服务员；</a:t>
            </a:r>
            <a:r>
              <a:rPr lang="en-US" altLang="zh-CN" sz="1800" b="0" i="0">
                <a:solidFill>
                  <a:srgbClr val="003760"/>
                </a:solidFill>
                <a:latin typeface="Times New Roman" pitchFamily="34" charset="0"/>
                <a:ea typeface="微软雅黑" pitchFamily="34" charset="-122"/>
                <a:cs typeface="Times New Roman" pitchFamily="34" charset="-120"/>
              </a:rPr>
              <a:t>女侍者</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联想</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.（餐馆的）男服务员</a:t>
            </a:r>
            <a:r>
              <a:rPr lang="en-US" altLang="zh-CN" sz="1800" b="0" i="0">
                <a:solidFill>
                  <a:srgbClr val="003760"/>
                </a:solidFill>
                <a:latin typeface="Times New Roman" pitchFamily="34" charset="0"/>
                <a:ea typeface="微软雅黑" pitchFamily="34" charset="-122"/>
                <a:cs typeface="Times New Roman" pitchFamily="34" charset="-120"/>
              </a:rPr>
              <a:t>；男侍者</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.怀孕的；妊娠的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pregnancy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13.</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.&amp;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.悄声说；耳语；低语</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.耳语（声）；低语（声）；传言；谣传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搭配</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 ___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低语；耳语</a:t>
            </a:r>
            <a:endParaRPr lang="en-US" altLang="zh-CN" sz="1800" dirty="0"/>
          </a:p>
        </p:txBody>
      </p:sp>
      <p:sp>
        <p:nvSpPr>
          <p:cNvPr id="14" name="QB_5_AN.34_1#65d62a7f5.blank?pid=c29ee30b7&amp;color=0,55,96&amp;vpa=23&amp;vtp=1&amp;bbb=1"/>
          <p:cNvSpPr/>
          <p:nvPr/>
        </p:nvSpPr>
        <p:spPr>
          <a:xfrm>
            <a:off x="760317" y="3522345"/>
            <a:ext cx="915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waitress</a:t>
            </a:r>
            <a:endParaRPr lang="en-US" altLang="zh-CN" dirty="0"/>
          </a:p>
        </p:txBody>
      </p:sp>
      <p:sp>
        <p:nvSpPr>
          <p:cNvPr id="15" name="QB_5_AN.35_1#65d62a7f5.blank?pid=c29ee30b7&amp;color=0,55,96&amp;vpa=24&amp;vtp=1&amp;bbb=1"/>
          <p:cNvSpPr/>
          <p:nvPr/>
        </p:nvSpPr>
        <p:spPr>
          <a:xfrm>
            <a:off x="5529167" y="3522345"/>
            <a:ext cx="738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waiter</a:t>
            </a:r>
            <a:endParaRPr lang="en-US" altLang="zh-CN" dirty="0"/>
          </a:p>
        </p:txBody>
      </p:sp>
      <p:sp>
        <p:nvSpPr>
          <p:cNvPr id="17" name="QB_5_AN.37_1#65d62a7f5.blank?pid=c29ee30b7&amp;color=0,55,96&amp;vpa=25&amp;vtp=1&amp;bbb=1"/>
          <p:cNvSpPr/>
          <p:nvPr/>
        </p:nvSpPr>
        <p:spPr>
          <a:xfrm>
            <a:off x="794226" y="3928745"/>
            <a:ext cx="966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pregnant</a:t>
            </a:r>
            <a:endParaRPr lang="en-US" altLang="zh-CN" dirty="0"/>
          </a:p>
        </p:txBody>
      </p:sp>
      <p:sp>
        <p:nvSpPr>
          <p:cNvPr id="18" name="QB_5_AN.38_1#65d62a7f5.blank?pid=c29ee30b7&amp;color=0,55,96&amp;vpa=26&amp;vtp=1&amp;bbb=1"/>
          <p:cNvSpPr/>
          <p:nvPr/>
        </p:nvSpPr>
        <p:spPr>
          <a:xfrm>
            <a:off x="5582126" y="3941445"/>
            <a:ext cx="623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怀孕</a:t>
            </a:r>
            <a:endParaRPr lang="en-US" altLang="zh-CN" dirty="0"/>
          </a:p>
        </p:txBody>
      </p:sp>
      <p:sp>
        <p:nvSpPr>
          <p:cNvPr id="20" name="QB_5_AN.40_1#65d62a7f5.blank?pid=c29ee30b7&amp;color=0,55,96&amp;vpa=27&amp;vtp=1&amp;bbb=1"/>
          <p:cNvSpPr/>
          <p:nvPr/>
        </p:nvSpPr>
        <p:spPr>
          <a:xfrm>
            <a:off x="781526" y="4347845"/>
            <a:ext cx="890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whisper</a:t>
            </a:r>
            <a:endParaRPr lang="en-US" altLang="zh-CN" dirty="0"/>
          </a:p>
        </p:txBody>
      </p:sp>
      <p:sp>
        <p:nvSpPr>
          <p:cNvPr id="21" name="QB_5_AN.41_1#65d62a7f5.blank?pid=c29ee30b7&amp;color=0,55,96&amp;vpa=28&amp;vtp=1&amp;bbb=1"/>
          <p:cNvSpPr/>
          <p:nvPr/>
        </p:nvSpPr>
        <p:spPr>
          <a:xfrm>
            <a:off x="9334975" y="4360545"/>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a:t>
            </a:r>
            <a:endParaRPr lang="en-US" altLang="zh-CN" dirty="0"/>
          </a:p>
        </p:txBody>
      </p:sp>
      <p:sp>
        <p:nvSpPr>
          <p:cNvPr id="22" name="QB_5_AN.42_1#65d62a7f5.blank?pid=c29ee30b7&amp;color=0,55,96&amp;vpa=29&amp;vtp=1"/>
          <p:cNvSpPr/>
          <p:nvPr/>
        </p:nvSpPr>
        <p:spPr>
          <a:xfrm>
            <a:off x="9830275" y="4360545"/>
            <a:ext cx="268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23" name="QB_5_AN.43_1#65d62a7f5.blank?pid=c29ee30b7&amp;color=0,55,96&amp;vpa=30&amp;vtp=1&amp;bbb=1"/>
          <p:cNvSpPr/>
          <p:nvPr/>
        </p:nvSpPr>
        <p:spPr>
          <a:xfrm>
            <a:off x="495776" y="4745990"/>
            <a:ext cx="890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whisper</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
                                            <p:bg/>
                                          </p:spTgt>
                                        </p:tgtEl>
                                        <p:attrNameLst>
                                          <p:attrName>style.visibility</p:attrName>
                                        </p:attrNameLst>
                                      </p:cBhvr>
                                      <p:to>
                                        <p:strVal val="visible"/>
                                      </p:to>
                                    </p:set>
                                    <p:animEffect transition="in" filter="fade">
                                      <p:cBhvr>
                                        <p:cTn id="87" dur="500"/>
                                        <p:tgtEl>
                                          <p:spTgt spid="17">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
                                            <p:txEl>
                                              <p:pRg st="0" end="0"/>
                                            </p:txEl>
                                          </p:spTgt>
                                        </p:tgtEl>
                                        <p:attrNameLst>
                                          <p:attrName>style.visibility</p:attrName>
                                        </p:attrNameLst>
                                      </p:cBhvr>
                                      <p:to>
                                        <p:strVal val="visible"/>
                                      </p:to>
                                    </p:set>
                                    <p:animEffect transition="in" filter="fade">
                                      <p:cBhvr>
                                        <p:cTn id="90" dur="500"/>
                                        <p:tgtEl>
                                          <p:spTgt spid="17">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0">
                                            <p:bg/>
                                          </p:spTgt>
                                        </p:tgtEl>
                                        <p:attrNameLst>
                                          <p:attrName>style.visibility</p:attrName>
                                        </p:attrNameLst>
                                      </p:cBhvr>
                                      <p:to>
                                        <p:strVal val="visible"/>
                                      </p:to>
                                    </p:set>
                                    <p:animEffect transition="in" filter="fade">
                                      <p:cBhvr>
                                        <p:cTn id="103" dur="500"/>
                                        <p:tgtEl>
                                          <p:spTgt spid="20">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0">
                                            <p:txEl>
                                              <p:pRg st="0" end="0"/>
                                            </p:txEl>
                                          </p:spTgt>
                                        </p:tgtEl>
                                        <p:attrNameLst>
                                          <p:attrName>style.visibility</p:attrName>
                                        </p:attrNameLst>
                                      </p:cBhvr>
                                      <p:to>
                                        <p:strVal val="visible"/>
                                      </p:to>
                                    </p:set>
                                    <p:animEffect transition="in" filter="fade">
                                      <p:cBhvr>
                                        <p:cTn id="106" dur="500"/>
                                        <p:tgtEl>
                                          <p:spTgt spid="20">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1">
                                            <p:bg/>
                                          </p:spTgt>
                                        </p:tgtEl>
                                        <p:attrNameLst>
                                          <p:attrName>style.visibility</p:attrName>
                                        </p:attrNameLst>
                                      </p:cBhvr>
                                      <p:to>
                                        <p:strVal val="visible"/>
                                      </p:to>
                                    </p:set>
                                    <p:animEffect transition="in" filter="fade">
                                      <p:cBhvr>
                                        <p:cTn id="111" dur="500"/>
                                        <p:tgtEl>
                                          <p:spTgt spid="21">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1">
                                            <p:txEl>
                                              <p:pRg st="0" end="0"/>
                                            </p:txEl>
                                          </p:spTgt>
                                        </p:tgtEl>
                                        <p:attrNameLst>
                                          <p:attrName>style.visibility</p:attrName>
                                        </p:attrNameLst>
                                      </p:cBhvr>
                                      <p:to>
                                        <p:strVal val="visible"/>
                                      </p:to>
                                    </p:set>
                                    <p:animEffect transition="in" filter="fade">
                                      <p:cBhvr>
                                        <p:cTn id="114" dur="500"/>
                                        <p:tgtEl>
                                          <p:spTgt spid="21">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2">
                                            <p:bg/>
                                          </p:spTgt>
                                        </p:tgtEl>
                                        <p:attrNameLst>
                                          <p:attrName>style.visibility</p:attrName>
                                        </p:attrNameLst>
                                      </p:cBhvr>
                                      <p:to>
                                        <p:strVal val="visible"/>
                                      </p:to>
                                    </p:set>
                                    <p:animEffect transition="in" filter="fade">
                                      <p:cBhvr>
                                        <p:cTn id="119" dur="500"/>
                                        <p:tgtEl>
                                          <p:spTgt spid="22">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2">
                                            <p:txEl>
                                              <p:pRg st="0" end="0"/>
                                            </p:txEl>
                                          </p:spTgt>
                                        </p:tgtEl>
                                        <p:attrNameLst>
                                          <p:attrName>style.visibility</p:attrName>
                                        </p:attrNameLst>
                                      </p:cBhvr>
                                      <p:to>
                                        <p:strVal val="visible"/>
                                      </p:to>
                                    </p:set>
                                    <p:animEffect transition="in" filter="fade">
                                      <p:cBhvr>
                                        <p:cTn id="122" dur="500"/>
                                        <p:tgtEl>
                                          <p:spTgt spid="22">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3">
                                            <p:bg/>
                                          </p:spTgt>
                                        </p:tgtEl>
                                        <p:attrNameLst>
                                          <p:attrName>style.visibility</p:attrName>
                                        </p:attrNameLst>
                                      </p:cBhvr>
                                      <p:to>
                                        <p:strVal val="visible"/>
                                      </p:to>
                                    </p:set>
                                    <p:animEffect transition="in" filter="fade">
                                      <p:cBhvr>
                                        <p:cTn id="127" dur="500"/>
                                        <p:tgtEl>
                                          <p:spTgt spid="23">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3">
                                            <p:txEl>
                                              <p:pRg st="0" end="0"/>
                                            </p:txEl>
                                          </p:spTgt>
                                        </p:tgtEl>
                                        <p:attrNameLst>
                                          <p:attrName>style.visibility</p:attrName>
                                        </p:attrNameLst>
                                      </p:cBhvr>
                                      <p:to>
                                        <p:strVal val="visible"/>
                                      </p:to>
                                    </p:set>
                                    <p:animEffect transition="in" filter="fade">
                                      <p:cBhvr>
                                        <p:cTn id="130"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P spid="10" grpId="0" build="p" animBg="1"/>
      <p:bldP spid="11" grpId="0" build="p" animBg="1"/>
      <p:bldP spid="12" grpId="0" build="p" animBg="1"/>
      <p:bldP spid="14" grpId="0" build="p" animBg="1"/>
      <p:bldP spid="15" grpId="0" build="p" animBg="1"/>
      <p:bldP spid="17" grpId="0" build="p" animBg="1"/>
      <p:bldP spid="18" grpId="0" build="p" animBg="1"/>
      <p:bldP spid="20" grpId="0" build="p" animBg="1"/>
      <p:bldP spid="21" grpId="0" build="p" animBg="1"/>
      <p:bldP spid="22" grpId="0" build="p" animBg="1"/>
      <p:bldP spid="2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QB_5_BD.44_1#9dd9b1f0f?sp=1&amp;pid=c29ee30b7&amp;color=0,55,96&amp;vtp=1&amp;bt=1&amp;bb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14.</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.一连串（人或事）；链子；链条</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搭</a:t>
            </a:r>
            <a:r>
              <a:rPr lang="en-US" altLang="zh-CN" sz="1800" b="0" i="0">
                <a:solidFill>
                  <a:srgbClr val="003760"/>
                </a:solidFill>
                <a:latin typeface="Times New Roman" pitchFamily="34" charset="0"/>
                <a:ea typeface="微软雅黑" pitchFamily="34" charset="-122"/>
                <a:cs typeface="Times New Roman" pitchFamily="34" charset="-120"/>
              </a:rPr>
              <a:t>配</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一系列；一连串</a:t>
            </a:r>
            <a:endParaRPr lang="en-US" altLang="zh-CN" sz="1800" dirty="0"/>
          </a:p>
        </p:txBody>
      </p:sp>
      <p:sp>
        <p:nvSpPr>
          <p:cNvPr id="3" name="QB_5_AN.45_1#9dd9b1f0f.blank?pid=c29ee30b7&amp;color=0,55,96&amp;vpa=31&amp;vtp=1&amp;bbb=1"/>
          <p:cNvSpPr/>
          <p:nvPr/>
        </p:nvSpPr>
        <p:spPr>
          <a:xfrm>
            <a:off x="781526" y="1478280"/>
            <a:ext cx="661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chain</a:t>
            </a:r>
            <a:endParaRPr lang="en-US" altLang="zh-CN" dirty="0"/>
          </a:p>
        </p:txBody>
      </p:sp>
      <p:sp>
        <p:nvSpPr>
          <p:cNvPr id="4" name="QB_5_AN.46_1#9dd9b1f0f.blank?pid=c29ee30b7&amp;color=0,55,96&amp;vpa=32&amp;vtp=1"/>
          <p:cNvSpPr/>
          <p:nvPr/>
        </p:nvSpPr>
        <p:spPr>
          <a:xfrm>
            <a:off x="978376" y="1876425"/>
            <a:ext cx="268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5" name="QB_5_AN.47_1#9dd9b1f0f.blank?pid=c29ee30b7&amp;color=0,55,96&amp;vpa=33&amp;vtp=1&amp;bbb=1"/>
          <p:cNvSpPr/>
          <p:nvPr/>
        </p:nvSpPr>
        <p:spPr>
          <a:xfrm>
            <a:off x="1410176" y="1876425"/>
            <a:ext cx="661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chain</a:t>
            </a:r>
            <a:endParaRPr lang="en-US" altLang="zh-CN" dirty="0"/>
          </a:p>
        </p:txBody>
      </p:sp>
      <p:sp>
        <p:nvSpPr>
          <p:cNvPr id="6" name="QB_5_AN.48_1#9dd9b1f0f.blank?pid=c29ee30b7&amp;color=0,55,96&amp;vpa=34&amp;vtp=1&amp;bbb=1"/>
          <p:cNvSpPr/>
          <p:nvPr/>
        </p:nvSpPr>
        <p:spPr>
          <a:xfrm>
            <a:off x="2184876" y="1876425"/>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7" name="QB_5_BD.49_1#844ffe817?pid=c29ee30b7&amp;color=0,55,96&amp;vtp=1&amp;bbb=1"/>
          <p:cNvSpPr/>
          <p:nvPr/>
        </p:nvSpPr>
        <p:spPr>
          <a:xfrm>
            <a:off x="502920" y="2327275"/>
            <a:ext cx="10570464" cy="20275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15.</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.子夜；</a:t>
            </a:r>
            <a:r>
              <a:rPr lang="en-US" altLang="zh-CN" sz="1800" b="0" i="0">
                <a:solidFill>
                  <a:srgbClr val="003760"/>
                </a:solidFill>
                <a:latin typeface="Times New Roman" pitchFamily="34" charset="0"/>
                <a:ea typeface="微软雅黑" pitchFamily="34" charset="-122"/>
                <a:cs typeface="Times New Roman" pitchFamily="34" charset="-120"/>
              </a:rPr>
              <a:t>午夜</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搭配</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在午夜</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16.</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.记忆力；回忆</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搭配</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 ________ ___</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作为对</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的纪念</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.记住</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.纪念物</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17.</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急救</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18.</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去世</a:t>
            </a:r>
            <a:endParaRPr lang="en-US" altLang="zh-CN" sz="1800" dirty="0"/>
          </a:p>
        </p:txBody>
      </p:sp>
      <p:sp>
        <p:nvSpPr>
          <p:cNvPr id="8" name="QB_5_AN.50_1#844ffe817.blank?pid=c29ee30b7&amp;color=0,55,96&amp;vpa=35&amp;vtp=1&amp;bbb=1"/>
          <p:cNvSpPr/>
          <p:nvPr/>
        </p:nvSpPr>
        <p:spPr>
          <a:xfrm>
            <a:off x="781526" y="2284095"/>
            <a:ext cx="992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midnight</a:t>
            </a:r>
            <a:endParaRPr lang="en-US" altLang="zh-CN" dirty="0"/>
          </a:p>
        </p:txBody>
      </p:sp>
      <p:sp>
        <p:nvSpPr>
          <p:cNvPr id="9" name="QB_5_AN.51_1#844ffe817.blank?pid=c29ee30b7&amp;color=0,55,96&amp;vpa=36&amp;vtp=1&amp;bbb=1"/>
          <p:cNvSpPr/>
          <p:nvPr/>
        </p:nvSpPr>
        <p:spPr>
          <a:xfrm>
            <a:off x="3797776" y="229679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at</a:t>
            </a:r>
            <a:endParaRPr lang="en-US" altLang="zh-CN" dirty="0"/>
          </a:p>
        </p:txBody>
      </p:sp>
      <p:sp>
        <p:nvSpPr>
          <p:cNvPr id="10" name="QB_5_AN.52_1#844ffe817.blank?pid=c29ee30b7&amp;color=0,55,96&amp;vpa=37&amp;vtp=1&amp;bbb=1"/>
          <p:cNvSpPr/>
          <p:nvPr/>
        </p:nvSpPr>
        <p:spPr>
          <a:xfrm>
            <a:off x="4267676" y="2284095"/>
            <a:ext cx="992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midnight</a:t>
            </a:r>
            <a:endParaRPr lang="en-US" altLang="zh-CN" dirty="0"/>
          </a:p>
        </p:txBody>
      </p:sp>
      <p:sp>
        <p:nvSpPr>
          <p:cNvPr id="12" name="QB_5_AN.54_1#844ffe817.blank?pid=c29ee30b7&amp;color=0,55,96&amp;vpa=38&amp;vtp=1&amp;bbb=1"/>
          <p:cNvSpPr/>
          <p:nvPr/>
        </p:nvSpPr>
        <p:spPr>
          <a:xfrm>
            <a:off x="756126" y="2703195"/>
            <a:ext cx="928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memory</a:t>
            </a:r>
            <a:endParaRPr lang="en-US" altLang="zh-CN" dirty="0"/>
          </a:p>
        </p:txBody>
      </p:sp>
      <p:sp>
        <p:nvSpPr>
          <p:cNvPr id="13" name="QB_5_AN.55_1#844ffe817.blank?pid=c29ee30b7&amp;color=0,55,96&amp;vpa=39&amp;vtp=1&amp;bbb=1"/>
          <p:cNvSpPr/>
          <p:nvPr/>
        </p:nvSpPr>
        <p:spPr>
          <a:xfrm>
            <a:off x="3912076" y="2715895"/>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a:t>
            </a:r>
            <a:endParaRPr lang="en-US" altLang="zh-CN" dirty="0"/>
          </a:p>
        </p:txBody>
      </p:sp>
      <p:sp>
        <p:nvSpPr>
          <p:cNvPr id="14" name="QB_5_AN.56_1#844ffe817.blank?pid=c29ee30b7&amp;color=0,55,96&amp;vpa=40&amp;vtp=1&amp;bbb=1"/>
          <p:cNvSpPr/>
          <p:nvPr/>
        </p:nvSpPr>
        <p:spPr>
          <a:xfrm>
            <a:off x="4356576" y="2703195"/>
            <a:ext cx="928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memory</a:t>
            </a:r>
            <a:endParaRPr lang="en-US" altLang="zh-CN" dirty="0"/>
          </a:p>
        </p:txBody>
      </p:sp>
      <p:sp>
        <p:nvSpPr>
          <p:cNvPr id="15" name="QB_5_AN.57_1#844ffe817.blank?pid=c29ee30b7&amp;color=0,55,96&amp;vpa=41&amp;vtp=1&amp;bbb=1"/>
          <p:cNvSpPr/>
          <p:nvPr/>
        </p:nvSpPr>
        <p:spPr>
          <a:xfrm>
            <a:off x="5385276" y="2715895"/>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16" name="QB_5_AN.58_1#844ffe817.blank?pid=c29ee30b7&amp;color=0,55,96&amp;vpa=42&amp;vtp=1&amp;bbb=1"/>
          <p:cNvSpPr/>
          <p:nvPr/>
        </p:nvSpPr>
        <p:spPr>
          <a:xfrm>
            <a:off x="8522175" y="2715895"/>
            <a:ext cx="1068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memorise</a:t>
            </a:r>
            <a:endParaRPr lang="en-US" altLang="zh-CN" dirty="0"/>
          </a:p>
        </p:txBody>
      </p:sp>
      <p:sp>
        <p:nvSpPr>
          <p:cNvPr id="17" name="QB_5_AN.59_1#844ffe817.blank?pid=c29ee30b7&amp;color=0,55,96&amp;vpa=43&amp;vtp=1&amp;bbb=1"/>
          <p:cNvSpPr/>
          <p:nvPr/>
        </p:nvSpPr>
        <p:spPr>
          <a:xfrm>
            <a:off x="470376" y="3134995"/>
            <a:ext cx="1042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memorial</a:t>
            </a:r>
            <a:endParaRPr lang="en-US" altLang="zh-CN" dirty="0"/>
          </a:p>
        </p:txBody>
      </p:sp>
      <p:sp>
        <p:nvSpPr>
          <p:cNvPr id="19" name="QB_5_AN.61_1#844ffe817.blank?pid=c29ee30b7&amp;color=0,55,96&amp;vpa=44&amp;vtp=1&amp;bbb=1"/>
          <p:cNvSpPr/>
          <p:nvPr/>
        </p:nvSpPr>
        <p:spPr>
          <a:xfrm>
            <a:off x="781526" y="3554095"/>
            <a:ext cx="534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first</a:t>
            </a:r>
            <a:endParaRPr lang="en-US" altLang="zh-CN" dirty="0"/>
          </a:p>
        </p:txBody>
      </p:sp>
      <p:sp>
        <p:nvSpPr>
          <p:cNvPr id="20" name="QB_5_AN.62_1#844ffe817.blank?pid=c29ee30b7&amp;color=0,55,96&amp;vpa=45&amp;vtp=1&amp;bbb=1"/>
          <p:cNvSpPr/>
          <p:nvPr/>
        </p:nvSpPr>
        <p:spPr>
          <a:xfrm>
            <a:off x="1454626" y="3554095"/>
            <a:ext cx="446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aid</a:t>
            </a:r>
            <a:endParaRPr lang="en-US" altLang="zh-CN" dirty="0"/>
          </a:p>
        </p:txBody>
      </p:sp>
      <p:sp>
        <p:nvSpPr>
          <p:cNvPr id="22" name="QB_5_AN.64_1#844ffe817.blank?pid=c29ee30b7&amp;color=0,55,96&amp;vpa=46&amp;vtp=1&amp;bbb=1"/>
          <p:cNvSpPr/>
          <p:nvPr/>
        </p:nvSpPr>
        <p:spPr>
          <a:xfrm>
            <a:off x="768826" y="3939540"/>
            <a:ext cx="560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pass</a:t>
            </a:r>
            <a:endParaRPr lang="en-US" altLang="zh-CN" dirty="0"/>
          </a:p>
        </p:txBody>
      </p:sp>
      <p:sp>
        <p:nvSpPr>
          <p:cNvPr id="23" name="QB_5_AN.65_1#844ffe817.blank?pid=c29ee30b7&amp;color=0,55,96&amp;vpa=47&amp;vtp=1&amp;bbb=1"/>
          <p:cNvSpPr/>
          <p:nvPr/>
        </p:nvSpPr>
        <p:spPr>
          <a:xfrm>
            <a:off x="1467326" y="3939540"/>
            <a:ext cx="649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away</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3">
                                            <p:bg/>
                                          </p:spTgt>
                                        </p:tgtEl>
                                        <p:attrNameLst>
                                          <p:attrName>style.visibility</p:attrName>
                                        </p:attrNameLst>
                                      </p:cBhvr>
                                      <p:to>
                                        <p:strVal val="visible"/>
                                      </p:to>
                                    </p:set>
                                    <p:animEffect transition="in" filter="fade">
                                      <p:cBhvr>
                                        <p:cTn id="135" dur="500"/>
                                        <p:tgtEl>
                                          <p:spTgt spid="23">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3">
                                            <p:txEl>
                                              <p:pRg st="0" end="0"/>
                                            </p:txEl>
                                          </p:spTgt>
                                        </p:tgtEl>
                                        <p:attrNameLst>
                                          <p:attrName>style.visibility</p:attrName>
                                        </p:attrNameLst>
                                      </p:cBhvr>
                                      <p:to>
                                        <p:strVal val="visible"/>
                                      </p:to>
                                    </p:set>
                                    <p:animEffect transition="in" filter="fade">
                                      <p:cBhvr>
                                        <p:cTn id="138"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8" grpId="0" build="p" animBg="1"/>
      <p:bldP spid="9" grpId="0" build="p" animBg="1"/>
      <p:bldP spid="10" grpId="0" build="p" animBg="1"/>
      <p:bldP spid="12" grpId="0" build="p" animBg="1"/>
      <p:bldP spid="13" grpId="0" build="p" animBg="1"/>
      <p:bldP spid="14" grpId="0" build="p" animBg="1"/>
      <p:bldP spid="15" grpId="0" build="p" animBg="1"/>
      <p:bldP spid="16" grpId="0" build="p" animBg="1"/>
      <p:bldP spid="17" grpId="0" build="p" animBg="1"/>
      <p:bldP spid="19" grpId="0" build="p" animBg="1"/>
      <p:bldP spid="20" grpId="0" build="p" animBg="1"/>
      <p:bldP spid="22" grpId="0" build="p" animBg="1"/>
      <p:bldP spid="2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C_4_BD#1de754a2a?pid=08476011e&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核心词汇</a:t>
            </a:r>
            <a:endParaRPr lang="en-US" altLang="zh-CN" sz="2400" dirty="0"/>
          </a:p>
        </p:txBody>
      </p:sp>
      <p:sp>
        <p:nvSpPr>
          <p:cNvPr id="3" name="P_5_BD#04875e8cd?pid=1de754a2a&amp;color=0,55,96&amp;vtp=1&amp;bbb=1&amp;hb=1"/>
          <p:cNvSpPr/>
          <p:nvPr/>
        </p:nvSpPr>
        <p:spPr>
          <a:xfrm>
            <a:off x="502920" y="2045175"/>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During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operation</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waiting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room</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for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over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hour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worrying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about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him.</a:t>
            </a:r>
            <a:r>
              <a:rPr lang="en-US" altLang="zh-CN" sz="1800" b="1" i="0">
                <a:solidFill>
                  <a:srgbClr val="003760"/>
                </a:solidFill>
                <a:latin typeface="Times New Roman" pitchFamily="34" charset="0"/>
                <a:ea typeface="微软雅黑" pitchFamily="34" charset="-122"/>
                <a:cs typeface="Times New Roman" pitchFamily="34" charset="-120"/>
              </a:rPr>
              <a:t>手术期间，</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她在候诊室里坐了一个多小时</a:t>
            </a:r>
            <a:r>
              <a:rPr lang="en-US" altLang="zh-CN" b="1" i="0" dirty="0">
                <a:solidFill>
                  <a:srgbClr val="003760"/>
                </a:solidFill>
                <a:latin typeface="Times New Roman" pitchFamily="34" charset="0"/>
                <a:ea typeface="微软雅黑" pitchFamily="34" charset="-122"/>
                <a:cs typeface="Times New Roman" pitchFamily="34" charset="-120"/>
              </a:rPr>
              <a:t>，</a:t>
            </a:r>
            <a:r>
              <a:rPr lang="en-US" altLang="zh-CN" b="1" i="0">
                <a:solidFill>
                  <a:srgbClr val="003760"/>
                </a:solidFill>
                <a:latin typeface="Times New Roman" pitchFamily="34" charset="0"/>
                <a:ea typeface="微软雅黑" pitchFamily="34" charset="-122"/>
                <a:cs typeface="Times New Roman" pitchFamily="34" charset="-120"/>
              </a:rPr>
              <a:t>担心着他。</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教材P18</a:t>
            </a:r>
            <a:endParaRPr lang="en-US" altLang="zh-CN" dirty="0"/>
          </a:p>
        </p:txBody>
      </p:sp>
      <p:pic>
        <p:nvPicPr>
          <p:cNvPr id="4" name="P_5_BD#04875e8cd?pid=1de754a2a&amp;color=0,55,96&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868643"/>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C_5_BD#b8ee2a1be?pid=1de754a2a&amp;color=0,55,96&amp;vtp=1&amp;bbb=1"/>
          <p:cNvSpPr/>
          <p:nvPr/>
        </p:nvSpPr>
        <p:spPr>
          <a:xfrm>
            <a:off x="502920" y="3316542"/>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1</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operation</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.手术；企业；经营</a:t>
            </a:r>
            <a:endParaRPr lang="en-US" altLang="zh-CN" sz="2200" dirty="0"/>
          </a:p>
        </p:txBody>
      </p:sp>
      <mc:AlternateContent xmlns:mc="http://schemas.openxmlformats.org/markup-compatibility/2006">
        <mc:Choice xmlns:a14="http://schemas.microsoft.com/office/drawing/2010/main" Requires="a14">
          <p:sp>
            <p:nvSpPr>
              <p:cNvPr id="7" name="P_6_BD#d27773629?pid=b8ee2a1be&amp;color=0,55,96&amp;vtp=1&amp;bbb=1&amp;hb=1"/>
              <p:cNvSpPr/>
              <p:nvPr/>
            </p:nvSpPr>
            <p:spPr>
              <a:xfrm>
                <a:off x="502920" y="3812906"/>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businesses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operation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许多小企业在经营的第一年就倒闭</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了</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aseline="-10000">
                            <a:solidFill>
                              <a:srgbClr val="003760"/>
                            </a:solidFill>
                            <a:latin typeface="Cambria Math" panose="02040503050406030204" pitchFamily="18" charset="0"/>
                          </a:rPr>
                          <m:t>朗文当代</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operation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工作中；使用中；有效</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come/go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operation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开始产生作用（=take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effect）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put/bring</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operation实施/启用</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；使</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运转</a:t>
                </a:r>
                <a:endParaRPr lang="en-US" altLang="zh-CN" dirty="0"/>
              </a:p>
            </p:txBody>
          </p:sp>
        </mc:Choice>
        <mc:Fallback>
          <p:sp>
            <p:nvSpPr>
              <p:cNvPr id="7" name="P_6_BD#d27773629?pid=b8ee2a1be&amp;color=0,55,96&amp;vtp=1&amp;bbb=1&amp;hb=1"/>
              <p:cNvSpPr>
                <a:spLocks noRot="1" noChangeAspect="1" noMove="1" noResize="1" noEditPoints="1" noAdjustHandles="1" noChangeArrowheads="1" noChangeShapeType="1" noTextEdit="1"/>
              </p:cNvSpPr>
              <p:nvPr/>
            </p:nvSpPr>
            <p:spPr>
              <a:xfrm>
                <a:off x="502920" y="3812906"/>
                <a:ext cx="10570464" cy="2027555"/>
              </a:xfrm>
              <a:prstGeom prst="rect">
                <a:avLst/>
              </a:prstGeom>
              <a:blipFill>
                <a:blip r:embed="rId4"/>
                <a:stretch>
                  <a:fillRect l="-1384" b="-6907"/>
                </a:stretch>
              </a:blipFill>
              <a:ln/>
            </p:spPr>
            <p:txBody>
              <a:bodyPr/>
              <a:lstStyle/>
              <a:p>
                <a:r>
                  <a:rPr lang="zh-CN" altLang="en-US">
                    <a:noFill/>
                  </a:rPr>
                  <a:t> </a:t>
                </a:r>
              </a:p>
            </p:txBody>
          </p:sp>
        </mc:Fallback>
      </mc:AlternateContent>
      <p:pic>
        <p:nvPicPr>
          <p:cNvPr id="8" name="P_6_BD#d27773629?pid=b8ee2a1be&amp;color=0,55,96&amp;tib=255,255,255&amp;iip=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12096" y="4805157"/>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1937</Words>
  <Application>Microsoft Office PowerPoint</Application>
  <PresentationFormat>宽屏</PresentationFormat>
  <Paragraphs>264</Paragraphs>
  <Slides>25</Slides>
  <Notes>25</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25</vt:i4>
      </vt:variant>
    </vt:vector>
  </HeadingPairs>
  <TitlesOfParts>
    <vt:vector size="34" baseType="lpstr">
      <vt:lpstr>Arial (正文)</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2024-10-10T04:01:51Z</dcterms:created>
  <dcterms:modified xsi:type="dcterms:W3CDTF">2024-10-10T04:04:14Z</dcterms:modified>
  <cp:category/>
  <cp:contentStatus/>
</cp:coreProperties>
</file>